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1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16"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694" autoAdjust="0"/>
  </p:normalViewPr>
  <p:slideViewPr>
    <p:cSldViewPr snapToGrid="0">
      <p:cViewPr varScale="1">
        <p:scale>
          <a:sx n="63" d="100"/>
          <a:sy n="63" d="100"/>
        </p:scale>
        <p:origin x="23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7163" y="0"/>
            <a:ext cx="3035300" cy="465138"/>
          </a:xfrm>
          <a:prstGeom prst="rect">
            <a:avLst/>
          </a:prstGeom>
        </p:spPr>
        <p:txBody>
          <a:bodyPr vert="horz" lIns="91440" tIns="45720" rIns="91440" bIns="45720" rtlCol="0"/>
          <a:lstStyle>
            <a:lvl1pPr algn="r">
              <a:defRPr sz="1200"/>
            </a:lvl1pPr>
          </a:lstStyle>
          <a:p>
            <a:fld id="{73314F20-27B4-4EF1-AC43-80C1FD570878}" type="datetimeFigureOut">
              <a:rPr lang="en-US" smtClean="0"/>
              <a:t>6/26/2024</a:t>
            </a:fld>
            <a:endParaRPr lang="en-US"/>
          </a:p>
        </p:txBody>
      </p:sp>
      <p:sp>
        <p:nvSpPr>
          <p:cNvPr id="4" name="Slide Image Placeholder 3"/>
          <p:cNvSpPr>
            <a:spLocks noGrp="1" noRot="1" noChangeAspect="1"/>
          </p:cNvSpPr>
          <p:nvPr>
            <p:ph type="sldImg" idx="2"/>
          </p:nvPr>
        </p:nvSpPr>
        <p:spPr>
          <a:xfrm>
            <a:off x="714375" y="1162050"/>
            <a:ext cx="5575300" cy="31353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70400"/>
            <a:ext cx="5603875" cy="36591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7163" y="8824913"/>
            <a:ext cx="3035300" cy="465137"/>
          </a:xfrm>
          <a:prstGeom prst="rect">
            <a:avLst/>
          </a:prstGeom>
        </p:spPr>
        <p:txBody>
          <a:bodyPr vert="horz" lIns="91440" tIns="45720" rIns="91440" bIns="45720" rtlCol="0" anchor="b"/>
          <a:lstStyle>
            <a:lvl1pPr algn="r">
              <a:defRPr sz="1200"/>
            </a:lvl1pPr>
          </a:lstStyle>
          <a:p>
            <a:fld id="{2CE8E6B1-1075-4DD0-AF0C-40406254DD06}" type="slidenum">
              <a:rPr lang="en-US" smtClean="0"/>
              <a:t>‹#›</a:t>
            </a:fld>
            <a:endParaRPr lang="en-US"/>
          </a:p>
        </p:txBody>
      </p:sp>
    </p:spTree>
    <p:extLst>
      <p:ext uri="{BB962C8B-B14F-4D97-AF65-F5344CB8AC3E}">
        <p14:creationId xmlns:p14="http://schemas.microsoft.com/office/powerpoint/2010/main" val="356097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igherlogicdownload.s3.amazonaws.com/ASBMT/43a1f41f-55cb-4c97-9e78-c03e867db505/UploadedImages/ASBMT_RFI_2018B_CIBMTR_Disease_Classification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611"/>
              </a:spcBef>
            </a:pPr>
            <a:r>
              <a:rPr lang="en-US" sz="900" b="1" dirty="0">
                <a:latin typeface="+mn-lt"/>
              </a:rPr>
              <a:t>INTRODUCTION: </a:t>
            </a:r>
            <a:r>
              <a:rPr lang="en-US" sz="900" dirty="0">
                <a:latin typeface="+mn-lt"/>
              </a:rPr>
              <a:t>The Summary Slides are an annual report on data submitted to </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Center for International Blood and </a:t>
            </a:r>
            <a:r>
              <a:rPr lang="en-US" sz="1800" dirty="0">
                <a:solidFill>
                  <a:srgbClr val="000000"/>
                </a:solidFill>
                <a:effectLst/>
                <a:highlight>
                  <a:srgbClr val="FFFF00"/>
                </a:highlight>
                <a:latin typeface="Verdana" panose="020B0604030504040204" pitchFamily="34" charset="0"/>
                <a:ea typeface="Calibri" panose="020F0502020204030204" pitchFamily="34" charset="0"/>
                <a:cs typeface="Verdana" panose="020B0604030504040204" pitchFamily="34" charset="0"/>
              </a:rPr>
              <a:t>Marrow Transplant Research (CIBMTR) </a:t>
            </a:r>
            <a:r>
              <a:rPr lang="en-US" sz="900" dirty="0">
                <a:highlight>
                  <a:srgbClr val="FFFF00"/>
                </a:highlight>
                <a:latin typeface="+mn-lt"/>
              </a:rPr>
              <a:t>by centers in US and describe </a:t>
            </a:r>
            <a:r>
              <a:rPr lang="en-US" sz="900" dirty="0">
                <a:latin typeface="+mn-lt"/>
              </a:rPr>
              <a:t>information related to practices </a:t>
            </a:r>
            <a:r>
              <a:rPr lang="en-US" sz="900" dirty="0">
                <a:highlight>
                  <a:srgbClr val="FFFF00"/>
                </a:highlight>
                <a:latin typeface="+mn-lt"/>
              </a:rPr>
              <a:t>and general survival outcomes after hematopoietic cell transplantation (HCT) and CAR T cell infusions. </a:t>
            </a:r>
            <a:r>
              <a:rPr lang="en-US" sz="900" dirty="0">
                <a:latin typeface="+mn-lt"/>
              </a:rPr>
              <a:t>The current edition includes transplants performed prior to 2023</a:t>
            </a:r>
            <a:r>
              <a:rPr lang="en-US" sz="900" dirty="0">
                <a:highlight>
                  <a:srgbClr val="FFFF00"/>
                </a:highlight>
                <a:latin typeface="+mn-lt"/>
              </a:rPr>
              <a:t>.</a:t>
            </a:r>
          </a:p>
          <a:p>
            <a:pPr>
              <a:lnSpc>
                <a:spcPct val="80000"/>
              </a:lnSpc>
              <a:spcBef>
                <a:spcPts val="611"/>
              </a:spcBef>
            </a:pPr>
            <a:r>
              <a:rPr lang="en-US" sz="900" dirty="0">
                <a:latin typeface="+mn-lt"/>
              </a:rPr>
              <a:t>Slides </a:t>
            </a:r>
            <a:r>
              <a:rPr lang="en-US" sz="900" b="1" dirty="0">
                <a:latin typeface="+mn-lt"/>
              </a:rPr>
              <a:t>3 to 40 </a:t>
            </a:r>
            <a:r>
              <a:rPr lang="en-US" sz="900" dirty="0">
                <a:latin typeface="+mn-lt"/>
              </a:rPr>
              <a:t>exhibit data on frequency of transplants according to transplant and CAR–T infusion type, donor, patient age, graft source, </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graft-versus-host disease (GVHD)</a:t>
            </a:r>
            <a:r>
              <a:rPr lang="en-US" sz="900" dirty="0">
                <a:latin typeface="+mn-lt"/>
              </a:rPr>
              <a:t> prophylaxis, disease, causes of death, conditioning regimen, and race and/or ethnicity. All frequencies represent first autologous and allogeneic transplants and CAR-T infusions registered with the CIBMTR during the period. </a:t>
            </a:r>
          </a:p>
          <a:p>
            <a:pPr>
              <a:lnSpc>
                <a:spcPct val="80000"/>
              </a:lnSpc>
              <a:spcBef>
                <a:spcPts val="611"/>
              </a:spcBef>
            </a:pPr>
            <a:r>
              <a:rPr lang="en-US" sz="900" dirty="0">
                <a:latin typeface="+mn-lt"/>
              </a:rPr>
              <a:t>Slides </a:t>
            </a:r>
            <a:r>
              <a:rPr lang="en-US" sz="900" b="1" dirty="0">
                <a:latin typeface="+mn-lt"/>
              </a:rPr>
              <a:t>41 to 59 </a:t>
            </a:r>
            <a:r>
              <a:rPr lang="en-US" sz="900" dirty="0">
                <a:latin typeface="+mn-lt"/>
              </a:rPr>
              <a:t>include overall survival outcomes according to age, donor type, disease, disease status, year of infusion, and race and ethnicity. Comparisons across survival curves are univariate and do not adjust for all potentially important factors; consequently, results should be interpreted cautiously. </a:t>
            </a:r>
          </a:p>
          <a:p>
            <a:pPr>
              <a:lnSpc>
                <a:spcPct val="80000"/>
              </a:lnSpc>
              <a:spcBef>
                <a:spcPts val="611"/>
              </a:spcBef>
            </a:pPr>
            <a:endParaRPr lang="en-US" sz="900" dirty="0">
              <a:latin typeface="+mn-lt"/>
            </a:endParaRPr>
          </a:p>
          <a:p>
            <a:pPr marL="174570" indent="-174570">
              <a:lnSpc>
                <a:spcPct val="80000"/>
              </a:lnSpc>
              <a:spcBef>
                <a:spcPts val="611"/>
              </a:spcBef>
              <a:buFont typeface="Arial" panose="020B0604020202020204" pitchFamily="34" charset="0"/>
              <a:buChar char="•"/>
            </a:pPr>
            <a:r>
              <a:rPr lang="en-US" sz="900" b="1" dirty="0">
                <a:latin typeface="+mn-lt"/>
              </a:rPr>
              <a:t>Acute myeloid leukemia </a:t>
            </a:r>
            <a:r>
              <a:rPr lang="en-US" sz="900" dirty="0">
                <a:latin typeface="+mn-lt"/>
              </a:rPr>
              <a:t>(AML), and </a:t>
            </a:r>
            <a:r>
              <a:rPr lang="en-US" sz="900" b="1" dirty="0">
                <a:latin typeface="+mn-lt"/>
              </a:rPr>
              <a:t>acute lymphocytic leukemia </a:t>
            </a:r>
            <a:r>
              <a:rPr lang="en-US" sz="900" dirty="0">
                <a:latin typeface="+mn-lt"/>
              </a:rPr>
              <a:t>(ALL) have disease status at HCT classified as CR1, CR2+ (2nd or subsequent complete remission) and relapse/ never in CR (includes primary induction failure). </a:t>
            </a:r>
          </a:p>
          <a:p>
            <a:pPr marL="174570" indent="-174570">
              <a:lnSpc>
                <a:spcPct val="80000"/>
              </a:lnSpc>
              <a:spcBef>
                <a:spcPts val="611"/>
              </a:spcBef>
              <a:buFont typeface="Arial" panose="020B0604020202020204" pitchFamily="34" charset="0"/>
              <a:buChar char="•"/>
            </a:pPr>
            <a:r>
              <a:rPr lang="en-US" sz="900" b="1" dirty="0">
                <a:latin typeface="+mn-lt"/>
              </a:rPr>
              <a:t>Myelodysplastic syndromes </a:t>
            </a:r>
            <a:r>
              <a:rPr lang="en-US" sz="900" dirty="0">
                <a:latin typeface="+mn-lt"/>
              </a:rPr>
              <a:t>(MDS) stage is divided into </a:t>
            </a:r>
          </a:p>
          <a:p>
            <a:pPr marL="640091" lvl="1" indent="-174570">
              <a:lnSpc>
                <a:spcPct val="80000"/>
              </a:lnSpc>
              <a:spcBef>
                <a:spcPts val="611"/>
              </a:spcBef>
              <a:buFont typeface="Arial" panose="020B0604020202020204" pitchFamily="34" charset="0"/>
              <a:buChar char="•"/>
            </a:pPr>
            <a:r>
              <a:rPr lang="en-US" sz="900" dirty="0">
                <a:latin typeface="+mn-lt"/>
              </a:rPr>
              <a:t>Early disease </a:t>
            </a:r>
            <a:r>
              <a:rPr lang="en-US" sz="900" b="0" i="0" dirty="0">
                <a:solidFill>
                  <a:srgbClr val="333333"/>
                </a:solidFill>
                <a:effectLst/>
                <a:latin typeface="+mn-lt"/>
              </a:rPr>
              <a:t>(refractory anemia [RA] or refractory anemia with ringed </a:t>
            </a:r>
            <a:r>
              <a:rPr lang="en-US" sz="900" b="0" i="0" dirty="0" err="1">
                <a:solidFill>
                  <a:srgbClr val="333333"/>
                </a:solidFill>
                <a:effectLst/>
                <a:latin typeface="+mn-lt"/>
              </a:rPr>
              <a:t>sideroblasts</a:t>
            </a:r>
            <a:r>
              <a:rPr lang="en-US" sz="900" b="0" i="0" dirty="0">
                <a:solidFill>
                  <a:srgbClr val="333333"/>
                </a:solidFill>
                <a:effectLst/>
                <a:latin typeface="+mn-lt"/>
              </a:rPr>
              <a:t> [RARS], refractory cytopenia with </a:t>
            </a:r>
            <a:r>
              <a:rPr lang="en-US" sz="900" b="0" i="0" dirty="0" err="1">
                <a:solidFill>
                  <a:srgbClr val="333333"/>
                </a:solidFill>
                <a:effectLst/>
                <a:latin typeface="+mn-lt"/>
              </a:rPr>
              <a:t>unilineage</a:t>
            </a:r>
            <a:r>
              <a:rPr lang="en-US" sz="900" b="0" i="0" dirty="0">
                <a:solidFill>
                  <a:srgbClr val="333333"/>
                </a:solidFill>
                <a:effectLst/>
                <a:latin typeface="+mn-lt"/>
              </a:rPr>
              <a:t> dysplasia [RCUD], refractory cytopenia with multilineage dysplasia [RCMD], MDS with isolated del(5q)) </a:t>
            </a:r>
          </a:p>
          <a:p>
            <a:pPr marL="640091" lvl="1" indent="-174570">
              <a:lnSpc>
                <a:spcPct val="80000"/>
              </a:lnSpc>
              <a:spcBef>
                <a:spcPts val="611"/>
              </a:spcBef>
              <a:buFont typeface="Arial" panose="020B0604020202020204" pitchFamily="34" charset="0"/>
              <a:buChar char="•"/>
            </a:pPr>
            <a:r>
              <a:rPr lang="en-US" sz="900" b="0" i="0" dirty="0">
                <a:solidFill>
                  <a:srgbClr val="333333"/>
                </a:solidFill>
                <a:effectLst/>
                <a:latin typeface="+mn-lt"/>
              </a:rPr>
              <a:t>Advanced disease (refractory anemia with excess blasts [RAEB] or chronic myelomonocytic leukemia [CMML]) disease).</a:t>
            </a:r>
            <a:endParaRPr lang="en-US" sz="900" dirty="0">
              <a:latin typeface="+mn-lt"/>
            </a:endParaRPr>
          </a:p>
          <a:p>
            <a:pPr marL="174570" indent="-174570">
              <a:lnSpc>
                <a:spcPct val="80000"/>
              </a:lnSpc>
              <a:spcBef>
                <a:spcPts val="611"/>
              </a:spcBef>
              <a:buFont typeface="Arial" panose="020B0604020202020204" pitchFamily="34" charset="0"/>
              <a:buChar char="•"/>
            </a:pPr>
            <a:r>
              <a:rPr lang="en-US" sz="900" b="1" dirty="0">
                <a:latin typeface="+mn-lt"/>
              </a:rPr>
              <a:t>Myeloproliferative neoplasms </a:t>
            </a:r>
            <a:r>
              <a:rPr lang="en-US" sz="900" dirty="0">
                <a:latin typeface="+mn-lt"/>
              </a:rPr>
              <a:t>(MPN) include myelofibrosis, polycythemia vera, essential thrombocythemia, chronic myelomonocytic leukemia, chronic myeloproliferative disease-unclassifiable, chronic neutrophilic leukemia, chronic eosinophilic leukemia, and MPN not otherwise specified. </a:t>
            </a:r>
          </a:p>
          <a:p>
            <a:pPr marL="174570" indent="-174570">
              <a:lnSpc>
                <a:spcPct val="80000"/>
              </a:lnSpc>
              <a:spcBef>
                <a:spcPts val="611"/>
              </a:spcBef>
              <a:buFont typeface="Arial" panose="020B0604020202020204" pitchFamily="34" charset="0"/>
              <a:buChar char="•"/>
            </a:pPr>
            <a:r>
              <a:rPr lang="en-US" sz="900" b="1" dirty="0">
                <a:latin typeface="+mn-lt"/>
              </a:rPr>
              <a:t>Chronic myeloid leukemia </a:t>
            </a:r>
            <a:r>
              <a:rPr lang="en-US" sz="900" dirty="0">
                <a:latin typeface="+mn-lt"/>
              </a:rPr>
              <a:t>(CML) has disease stages classified as hematologic CR, chronic phase, accelerated phase or blast crisis. </a:t>
            </a:r>
          </a:p>
          <a:p>
            <a:pPr marL="174570" indent="-174570">
              <a:lnSpc>
                <a:spcPct val="80000"/>
              </a:lnSpc>
              <a:spcBef>
                <a:spcPts val="611"/>
              </a:spcBef>
              <a:buFont typeface="Arial" panose="020B0604020202020204" pitchFamily="34" charset="0"/>
              <a:buChar char="•"/>
            </a:pPr>
            <a:r>
              <a:rPr lang="en-US" sz="900" b="1" dirty="0">
                <a:latin typeface="+mn-lt"/>
              </a:rPr>
              <a:t>Lymphomas</a:t>
            </a:r>
            <a:r>
              <a:rPr lang="en-US" sz="900" dirty="0">
                <a:latin typeface="+mn-lt"/>
              </a:rPr>
              <a:t> are classified according to sensitivity to prior chemotherapy (chemosensitive or </a:t>
            </a:r>
            <a:r>
              <a:rPr lang="en-US" sz="900" dirty="0" err="1">
                <a:latin typeface="+mn-lt"/>
              </a:rPr>
              <a:t>chemoresistant</a:t>
            </a:r>
            <a:r>
              <a:rPr lang="en-US" sz="900" dirty="0">
                <a:latin typeface="+mn-lt"/>
              </a:rPr>
              <a:t>). </a:t>
            </a:r>
          </a:p>
          <a:p>
            <a:pPr marL="0" indent="0">
              <a:lnSpc>
                <a:spcPct val="80000"/>
              </a:lnSpc>
              <a:spcBef>
                <a:spcPts val="611"/>
              </a:spcBef>
              <a:buFont typeface="Arial" panose="020B0604020202020204" pitchFamily="34" charset="0"/>
              <a:buNone/>
            </a:pPr>
            <a:endParaRPr lang="en-US" sz="900" dirty="0">
              <a:latin typeface="+mn-lt"/>
            </a:endParaRPr>
          </a:p>
          <a:p>
            <a:pPr>
              <a:lnSpc>
                <a:spcPct val="80000"/>
              </a:lnSpc>
              <a:spcBef>
                <a:spcPts val="611"/>
              </a:spcBef>
            </a:pPr>
            <a:r>
              <a:rPr lang="en-US" sz="900" dirty="0">
                <a:latin typeface="+mn-lt"/>
              </a:rPr>
              <a:t>The classification of conditioning regimen intensity is based on the agents, doses and schedules used. Several classification systems are available, and for this report we used a composite classification. Cases defined as reduced-intensity by the transplant center were classified as such. Cases without such information and with available data on chemotherapy agents, radiation and doses, were classified according to the CIBMTR operational definition of conditioning regimen intensity:</a:t>
            </a:r>
          </a:p>
          <a:p>
            <a:pPr>
              <a:lnSpc>
                <a:spcPct val="80000"/>
              </a:lnSpc>
              <a:spcBef>
                <a:spcPts val="611"/>
              </a:spcBef>
              <a:buFontTx/>
              <a:buChar char="•"/>
            </a:pPr>
            <a:r>
              <a:rPr lang="en-US" sz="900" dirty="0">
                <a:latin typeface="+mn-lt"/>
              </a:rPr>
              <a:t> </a:t>
            </a:r>
            <a:r>
              <a:rPr lang="en-US" sz="900" b="1" dirty="0">
                <a:latin typeface="+mn-lt"/>
              </a:rPr>
              <a:t>Myeloablative conditioning regimen</a:t>
            </a:r>
            <a:r>
              <a:rPr lang="en-US" sz="900" dirty="0">
                <a:latin typeface="+mn-lt"/>
              </a:rPr>
              <a:t>: regimens with total body irradiation doses of ≥ 500 </a:t>
            </a:r>
            <a:r>
              <a:rPr lang="en-US" sz="900" dirty="0" err="1">
                <a:latin typeface="+mn-lt"/>
              </a:rPr>
              <a:t>cGY</a:t>
            </a:r>
            <a:r>
              <a:rPr lang="en-US" sz="900" dirty="0">
                <a:latin typeface="+mn-lt"/>
              </a:rPr>
              <a:t>, single fractionated doses of ≥ 800 </a:t>
            </a:r>
            <a:r>
              <a:rPr lang="en-US" sz="900" dirty="0" err="1">
                <a:latin typeface="+mn-lt"/>
              </a:rPr>
              <a:t>cGY</a:t>
            </a:r>
            <a:r>
              <a:rPr lang="en-US" sz="900" dirty="0">
                <a:latin typeface="+mn-lt"/>
              </a:rPr>
              <a:t>, busulfan doses of &gt; 9 mg/kg oral or Bu </a:t>
            </a:r>
            <a:r>
              <a:rPr lang="en-US" sz="900" dirty="0">
                <a:effectLst/>
                <a:latin typeface="+mn-lt"/>
                <a:ea typeface="Calibri" panose="020F0502020204030204" pitchFamily="34" charset="0"/>
                <a:cs typeface="Times New Roman" panose="02020603050405020304" pitchFamily="18" charset="0"/>
              </a:rPr>
              <a:t>≥</a:t>
            </a:r>
            <a:r>
              <a:rPr lang="en-US" sz="900" dirty="0">
                <a:latin typeface="+mn-lt"/>
              </a:rPr>
              <a:t> 7.2 mg/kg IV, or melphalan doses of &gt;150 mg/m</a:t>
            </a:r>
            <a:r>
              <a:rPr lang="en-US" sz="900" baseline="30000" dirty="0">
                <a:latin typeface="+mn-lt"/>
              </a:rPr>
              <a:t>2</a:t>
            </a:r>
            <a:r>
              <a:rPr lang="en-US" sz="900" dirty="0">
                <a:latin typeface="+mn-lt"/>
              </a:rPr>
              <a:t> given as single agents or in combination with other drugs.</a:t>
            </a:r>
          </a:p>
          <a:p>
            <a:pPr>
              <a:lnSpc>
                <a:spcPct val="80000"/>
              </a:lnSpc>
              <a:spcBef>
                <a:spcPts val="611"/>
              </a:spcBef>
              <a:buFontTx/>
              <a:buChar char="•"/>
            </a:pPr>
            <a:r>
              <a:rPr lang="en-US" sz="900" b="1" dirty="0">
                <a:latin typeface="+mn-lt"/>
              </a:rPr>
              <a:t> Reduced-intensity conditioning/non-myeloablative regimen</a:t>
            </a:r>
            <a:r>
              <a:rPr lang="en-US" sz="900" dirty="0">
                <a:latin typeface="+mn-lt"/>
              </a:rPr>
              <a:t>: regimens with lower doses of total body irradiation, fractionated radiation therapy, busulfan, melphalan, thiotepa and </a:t>
            </a:r>
            <a:r>
              <a:rPr lang="en-US" sz="900" dirty="0" err="1">
                <a:latin typeface="+mn-lt"/>
              </a:rPr>
              <a:t>treosulfan</a:t>
            </a:r>
            <a:r>
              <a:rPr lang="en-US" sz="900" dirty="0">
                <a:latin typeface="+mn-lt"/>
              </a:rPr>
              <a:t> than those used to define a myeloablative conditioning regimen (above).</a:t>
            </a:r>
          </a:p>
          <a:p>
            <a:pPr>
              <a:lnSpc>
                <a:spcPct val="80000"/>
              </a:lnSpc>
              <a:spcBef>
                <a:spcPts val="611"/>
              </a:spcBef>
            </a:pPr>
            <a:r>
              <a:rPr lang="en-US" sz="900" b="1" dirty="0">
                <a:latin typeface="+mn-lt"/>
              </a:rPr>
              <a:t>References for conditioning intensity: </a:t>
            </a:r>
          </a:p>
          <a:p>
            <a:pPr marL="228600" indent="-228600">
              <a:buFont typeface="+mj-lt"/>
              <a:buAutoNum type="arabicPeriod"/>
            </a:pPr>
            <a:r>
              <a:rPr lang="en-US" sz="900" dirty="0" err="1">
                <a:latin typeface="+mn-lt"/>
              </a:rPr>
              <a:t>Bacigalupo</a:t>
            </a:r>
            <a:r>
              <a:rPr lang="en-US" sz="900" dirty="0">
                <a:latin typeface="+mn-lt"/>
              </a:rPr>
              <a:t> A, Ballen K, Rizzo D, Giralt S, Lazarus H, Ho V, et al. Defining the intensity of conditioning regimens: working definitions. </a:t>
            </a:r>
            <a:r>
              <a:rPr lang="en-US" sz="900" i="1" dirty="0">
                <a:latin typeface="+mn-lt"/>
              </a:rPr>
              <a:t>Biology of Blood and Marrow Transplantation: Journal of the American Society for Blood and Marrow Transplantation. </a:t>
            </a:r>
            <a:r>
              <a:rPr lang="en-US" sz="900" dirty="0">
                <a:latin typeface="+mn-lt"/>
              </a:rPr>
              <a:t>2009;15(12):1628–1633. </a:t>
            </a:r>
            <a:r>
              <a:rPr lang="en-US" sz="900" dirty="0" err="1">
                <a:latin typeface="+mn-lt"/>
              </a:rPr>
              <a:t>doi</a:t>
            </a:r>
            <a:r>
              <a:rPr lang="en-US" sz="900" dirty="0">
                <a:latin typeface="+mn-lt"/>
              </a:rPr>
              <a:t>: 10.1016/j.bbmt.2009.07.004.</a:t>
            </a:r>
          </a:p>
          <a:p>
            <a:pPr marL="228600" indent="-228600">
              <a:buFont typeface="+mj-lt"/>
              <a:buAutoNum type="arabicPeriod"/>
            </a:pPr>
            <a:r>
              <a:rPr lang="en-US" sz="900" dirty="0">
                <a:latin typeface="+mn-lt"/>
              </a:rPr>
              <a:t>Giralt S, Ballen K, Rizzo D, </a:t>
            </a:r>
            <a:r>
              <a:rPr lang="en-US" sz="900" dirty="0" err="1">
                <a:latin typeface="+mn-lt"/>
              </a:rPr>
              <a:t>Bacigalupo</a:t>
            </a:r>
            <a:r>
              <a:rPr lang="en-US" sz="900" dirty="0">
                <a:latin typeface="+mn-lt"/>
              </a:rPr>
              <a:t> A, Horowitz M, Pasquini M, et al. Reduced-intensity conditioning regimen workshop: defining the dose spectrum. Report of a workshop convened by the Center for International Blood and Marrow Transplant Research. </a:t>
            </a:r>
            <a:r>
              <a:rPr lang="en-US" sz="900" i="1" dirty="0">
                <a:latin typeface="+mn-lt"/>
              </a:rPr>
              <a:t>Biology of Blood and Marrow Transplantation: Journal of the American Society for Blood and Marrow Transplantation. </a:t>
            </a:r>
            <a:r>
              <a:rPr lang="en-US" sz="900" dirty="0">
                <a:latin typeface="+mn-lt"/>
              </a:rPr>
              <a:t>2009;15(3):367–369. </a:t>
            </a:r>
            <a:r>
              <a:rPr lang="en-US" sz="900" dirty="0" err="1">
                <a:latin typeface="+mn-lt"/>
              </a:rPr>
              <a:t>doi</a:t>
            </a:r>
            <a:r>
              <a:rPr lang="en-US" sz="900" dirty="0">
                <a:latin typeface="+mn-lt"/>
              </a:rPr>
              <a:t>: 10.1016/j.bbmt.2008.12.497. </a:t>
            </a:r>
          </a:p>
          <a:p>
            <a:pPr marL="228600" indent="-228600">
              <a:buFont typeface="+mj-lt"/>
              <a:buAutoNum type="arabicPeriod"/>
            </a:pPr>
            <a:r>
              <a:rPr lang="pt-BR" sz="900" dirty="0">
                <a:latin typeface="+mn-lt"/>
              </a:rPr>
              <a:t>Renee D, Zhongyu F, Allbee-Johnson M, Bronwen S, Rachel C</a:t>
            </a:r>
            <a:r>
              <a:rPr lang="en-US" sz="900" dirty="0">
                <a:latin typeface="+mn-lt"/>
              </a:rPr>
              <a:t>. Current use and outcome of hematopoietic stem cell transplantation: CIBMTR Summary Slides, 2023. Available at: https://cibmtr.org/CIBMTR/Resources/Summary-Slides-Reports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B03DC-0F1C-4A6F-B012-EBC4D7115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93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11</a:t>
            </a:r>
            <a:r>
              <a:rPr lang="en-US" dirty="0"/>
              <a:t>: </a:t>
            </a:r>
            <a:r>
              <a:rPr lang="en-US" b="0" dirty="0"/>
              <a:t>This slide shows the relative proportion of recipient age groups for allogeneic HCT recipients, 2012-2022. The percentage of each is represented on the bar graph. </a:t>
            </a:r>
            <a:r>
              <a:rPr lang="en-US" b="0" i="0" dirty="0">
                <a:solidFill>
                  <a:srgbClr val="000000"/>
                </a:solidFill>
                <a:effectLst/>
              </a:rPr>
              <a:t>The percentage of recipients younger than 40 remains relatively constant. The percentage of patients aged 65 and older is increasing significantly over time.</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11</a:t>
            </a:fld>
            <a:endParaRPr lang="en-US"/>
          </a:p>
        </p:txBody>
      </p:sp>
    </p:spTree>
    <p:extLst>
      <p:ext uri="{BB962C8B-B14F-4D97-AF65-F5344CB8AC3E}">
        <p14:creationId xmlns:p14="http://schemas.microsoft.com/office/powerpoint/2010/main" val="86612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12</a:t>
            </a:r>
            <a:r>
              <a:rPr lang="en-US" dirty="0"/>
              <a:t>: </a:t>
            </a:r>
            <a:r>
              <a:rPr lang="en-US" b="0" dirty="0">
                <a:latin typeface="+mn-lt"/>
              </a:rPr>
              <a:t>This slide shows the relative proportion of recipient age groups for autologous HCT recipients, 2012-2022. The percentage of each is represented on the bar graph</a:t>
            </a:r>
            <a:r>
              <a:rPr lang="en-US" b="0" i="0" dirty="0">
                <a:solidFill>
                  <a:srgbClr val="000000"/>
                </a:solidFill>
                <a:effectLst/>
                <a:latin typeface="+mn-lt"/>
              </a:rPr>
              <a:t>. The percentage of patients aged 65 and older </a:t>
            </a:r>
            <a:r>
              <a:rPr lang="en-US" dirty="0">
                <a:effectLst/>
                <a:latin typeface="+mn-lt"/>
              </a:rPr>
              <a:t>has increased significantly since 2012.</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12</a:t>
            </a:fld>
            <a:endParaRPr lang="en-US"/>
          </a:p>
        </p:txBody>
      </p:sp>
    </p:spTree>
    <p:extLst>
      <p:ext uri="{BB962C8B-B14F-4D97-AF65-F5344CB8AC3E}">
        <p14:creationId xmlns:p14="http://schemas.microsoft.com/office/powerpoint/2010/main" val="29223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13</a:t>
            </a:r>
            <a:r>
              <a:rPr lang="en-US" b="0" dirty="0"/>
              <a:t>: This slide shows the relative proportion of allogeneic transplants performed by Hematopoietic Cell Transplantation Comorbidity Index group (HCT-CI) in the different age groups between 2019-2022.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13</a:t>
            </a:fld>
            <a:endParaRPr lang="en-US"/>
          </a:p>
        </p:txBody>
      </p:sp>
    </p:spTree>
    <p:extLst>
      <p:ext uri="{BB962C8B-B14F-4D97-AF65-F5344CB8AC3E}">
        <p14:creationId xmlns:p14="http://schemas.microsoft.com/office/powerpoint/2010/main" val="63554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14: </a:t>
            </a:r>
            <a:r>
              <a:rPr lang="en-US" dirty="0"/>
              <a:t>The percentage of allogeneic recipients by Hematopoietic Cell Transplantation Comorbidity Index (HCT-CI) index group receiving myeloablative or non-myeloablative/reduced-intensity conditioning, 2019-2022. There were a higher percentage of HCT-CI = 3-4 and HCT-CI = 5+ in the non-myeloablative/reduced-intensity conditioning group.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14</a:t>
            </a:fld>
            <a:endParaRPr lang="en-US"/>
          </a:p>
        </p:txBody>
      </p:sp>
    </p:spTree>
    <p:extLst>
      <p:ext uri="{BB962C8B-B14F-4D97-AF65-F5344CB8AC3E}">
        <p14:creationId xmlns:p14="http://schemas.microsoft.com/office/powerpoint/2010/main" val="394035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15</a:t>
            </a:r>
            <a:r>
              <a:rPr lang="en-US" dirty="0"/>
              <a:t>: </a:t>
            </a:r>
            <a:r>
              <a:rPr lang="en-US" b="0" i="0" dirty="0"/>
              <a:t>This slide shows the number of allogeneic procedures by graft sources in adult patients since 2012.</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15</a:t>
            </a:fld>
            <a:endParaRPr lang="en-US"/>
          </a:p>
        </p:txBody>
      </p:sp>
    </p:spTree>
    <p:extLst>
      <p:ext uri="{BB962C8B-B14F-4D97-AF65-F5344CB8AC3E}">
        <p14:creationId xmlns:p14="http://schemas.microsoft.com/office/powerpoint/2010/main" val="3645412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16</a:t>
            </a:r>
            <a:r>
              <a:rPr lang="en-US" dirty="0"/>
              <a:t>: </a:t>
            </a:r>
            <a:r>
              <a:rPr lang="en-US" b="0" i="0" dirty="0"/>
              <a:t>This slide shows the number of allogeneic procedures by graft sources among pediatric recipients, 2012-2022. Bone marrow represents the largest graft source consistently each year.</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16</a:t>
            </a:fld>
            <a:endParaRPr lang="en-US"/>
          </a:p>
        </p:txBody>
      </p:sp>
    </p:spTree>
    <p:extLst>
      <p:ext uri="{BB962C8B-B14F-4D97-AF65-F5344CB8AC3E}">
        <p14:creationId xmlns:p14="http://schemas.microsoft.com/office/powerpoint/2010/main" val="221282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17</a:t>
            </a:r>
            <a:r>
              <a:rPr lang="en-US" dirty="0"/>
              <a:t>: While calcineurin inhibitor (CNI) based graft-versus-host disease (GVHD) prophylaxis remains the most commonly used in adult matched related donor (MRD) recipients, the use of post-transplant cyclophosphamide (PTCy) continues to increase, especially in recent years.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17</a:t>
            </a:fld>
            <a:endParaRPr lang="en-US"/>
          </a:p>
        </p:txBody>
      </p:sp>
    </p:spTree>
    <p:extLst>
      <p:ext uri="{BB962C8B-B14F-4D97-AF65-F5344CB8AC3E}">
        <p14:creationId xmlns:p14="http://schemas.microsoft.com/office/powerpoint/2010/main" val="348684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18</a:t>
            </a:r>
            <a:r>
              <a:rPr lang="en-US" dirty="0"/>
              <a:t>: While CNI-based GVHD prophylaxis remains the most commonly used in adult MUD recipients, the use of PTCy continues to increase,  especially in recent years.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18</a:t>
            </a:fld>
            <a:endParaRPr lang="en-US"/>
          </a:p>
        </p:txBody>
      </p:sp>
    </p:spTree>
    <p:extLst>
      <p:ext uri="{BB962C8B-B14F-4D97-AF65-F5344CB8AC3E}">
        <p14:creationId xmlns:p14="http://schemas.microsoft.com/office/powerpoint/2010/main" val="2764079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19: </a:t>
            </a:r>
            <a:r>
              <a:rPr lang="en-US" dirty="0"/>
              <a:t>GVHD prophylaxis for adults receiving haplo donor HCT is almost exclusively with PTCy.</a:t>
            </a: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19</a:t>
            </a:fld>
            <a:endParaRPr lang="en-US"/>
          </a:p>
        </p:txBody>
      </p:sp>
    </p:spTree>
    <p:extLst>
      <p:ext uri="{BB962C8B-B14F-4D97-AF65-F5344CB8AC3E}">
        <p14:creationId xmlns:p14="http://schemas.microsoft.com/office/powerpoint/2010/main" val="919183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20: </a:t>
            </a:r>
            <a:r>
              <a:rPr lang="en-US" dirty="0"/>
              <a:t>Since 2019, GVHD prophylaxis for adults receiving MMUD HCT with PTCy is &gt; 50%, and this continues to increase.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20</a:t>
            </a:fld>
            <a:endParaRPr lang="en-US"/>
          </a:p>
        </p:txBody>
      </p:sp>
    </p:spTree>
    <p:extLst>
      <p:ext uri="{BB962C8B-B14F-4D97-AF65-F5344CB8AC3E}">
        <p14:creationId xmlns:p14="http://schemas.microsoft.com/office/powerpoint/2010/main" val="423475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 </a:t>
            </a:r>
            <a:r>
              <a:rPr lang="en-US" dirty="0"/>
              <a:t>The annual numbers of allogeneic and autologous transplant in the US were compiled according to the number of first transplants for recipients registered with the CIBMTR.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a:t>
            </a:fld>
            <a:endParaRPr lang="en-US"/>
          </a:p>
        </p:txBody>
      </p:sp>
    </p:spTree>
    <p:extLst>
      <p:ext uri="{BB962C8B-B14F-4D97-AF65-F5344CB8AC3E}">
        <p14:creationId xmlns:p14="http://schemas.microsoft.com/office/powerpoint/2010/main" val="422862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21: </a:t>
            </a:r>
            <a:r>
              <a:rPr lang="en-US" dirty="0"/>
              <a:t>CNI-based GVHD prophylaxis remains the most commonly used in pediatric MRD recipients.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21</a:t>
            </a:fld>
            <a:endParaRPr lang="en-US"/>
          </a:p>
        </p:txBody>
      </p:sp>
    </p:spTree>
    <p:extLst>
      <p:ext uri="{BB962C8B-B14F-4D97-AF65-F5344CB8AC3E}">
        <p14:creationId xmlns:p14="http://schemas.microsoft.com/office/powerpoint/2010/main" val="67609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22: </a:t>
            </a:r>
            <a:r>
              <a:rPr lang="en-US" dirty="0"/>
              <a:t>CNI-based GVHD prophylaxis remains the most commonly used in pediatric MUD recipients, although a steady proportion receive graft manipulation strategies. There is a notable increase in the use of abatacept since 2020.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22</a:t>
            </a:fld>
            <a:endParaRPr lang="en-US"/>
          </a:p>
        </p:txBody>
      </p:sp>
    </p:spTree>
    <p:extLst>
      <p:ext uri="{BB962C8B-B14F-4D97-AF65-F5344CB8AC3E}">
        <p14:creationId xmlns:p14="http://schemas.microsoft.com/office/powerpoint/2010/main" val="848788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23: </a:t>
            </a:r>
            <a:r>
              <a:rPr lang="en-US" dirty="0"/>
              <a:t>GVHD prophylaxis for pediatric patients receiving haplo donor HCT is predominantly with PTCy, though graft manipulation is also used commonly.</a:t>
            </a:r>
            <a:endParaRPr lang="en-US" i="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23</a:t>
            </a:fld>
            <a:endParaRPr lang="en-US"/>
          </a:p>
        </p:txBody>
      </p:sp>
    </p:spTree>
    <p:extLst>
      <p:ext uri="{BB962C8B-B14F-4D97-AF65-F5344CB8AC3E}">
        <p14:creationId xmlns:p14="http://schemas.microsoft.com/office/powerpoint/2010/main" val="204419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24: </a:t>
            </a:r>
            <a:r>
              <a:rPr lang="en-US" dirty="0"/>
              <a:t>There is broad variation in the GVHD prophylaxis used for pediatric patients, especially in recent years.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24</a:t>
            </a:fld>
            <a:endParaRPr lang="en-US"/>
          </a:p>
        </p:txBody>
      </p:sp>
    </p:spTree>
    <p:extLst>
      <p:ext uri="{BB962C8B-B14F-4D97-AF65-F5344CB8AC3E}">
        <p14:creationId xmlns:p14="http://schemas.microsoft.com/office/powerpoint/2010/main" val="287983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25</a:t>
            </a:r>
            <a:r>
              <a:rPr lang="en-US" dirty="0"/>
              <a:t>: The most common indications are AML for allogeneic HCT and MM/PCD for autologous HCT in the US in 2022 for adult patients.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25</a:t>
            </a:fld>
            <a:endParaRPr lang="en-US"/>
          </a:p>
        </p:txBody>
      </p:sp>
    </p:spTree>
    <p:extLst>
      <p:ext uri="{BB962C8B-B14F-4D97-AF65-F5344CB8AC3E}">
        <p14:creationId xmlns:p14="http://schemas.microsoft.com/office/powerpoint/2010/main" val="6066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26:</a:t>
            </a:r>
            <a:r>
              <a:rPr lang="en-US" b="1" baseline="0" dirty="0"/>
              <a:t> </a:t>
            </a:r>
            <a:r>
              <a:rPr lang="en-US" dirty="0"/>
              <a:t>The most common treatment type for multiple myeloma is autologous HCT, accounting for majority of the cases with an increase in the use of CAR-T therapies seen in 2022.</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26</a:t>
            </a:fld>
            <a:endParaRPr lang="en-US"/>
          </a:p>
        </p:txBody>
      </p:sp>
    </p:spTree>
    <p:extLst>
      <p:ext uri="{BB962C8B-B14F-4D97-AF65-F5344CB8AC3E}">
        <p14:creationId xmlns:p14="http://schemas.microsoft.com/office/powerpoint/2010/main" val="385931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27:</a:t>
            </a:r>
            <a:r>
              <a:rPr lang="en-US" b="1" baseline="0" dirty="0"/>
              <a:t> </a:t>
            </a:r>
            <a:r>
              <a:rPr lang="en-US" dirty="0"/>
              <a:t>The most common treatment type for lymphoma remains autologous HCT although this has significantly decreased since 2018, following the increase in the number of CAR-T therapies. The percentage of </a:t>
            </a:r>
            <a:r>
              <a:rPr lang="en-US" b="1" dirty="0"/>
              <a:t>allogeneic</a:t>
            </a:r>
            <a:r>
              <a:rPr lang="en-US" dirty="0"/>
              <a:t> HCT remains approximately stable.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27</a:t>
            </a:fld>
            <a:endParaRPr lang="en-US"/>
          </a:p>
        </p:txBody>
      </p:sp>
    </p:spTree>
    <p:extLst>
      <p:ext uri="{BB962C8B-B14F-4D97-AF65-F5344CB8AC3E}">
        <p14:creationId xmlns:p14="http://schemas.microsoft.com/office/powerpoint/2010/main" val="3099023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28</a:t>
            </a:r>
            <a:r>
              <a:rPr lang="en-US" dirty="0"/>
              <a:t>: The most common indications are ALL for </a:t>
            </a:r>
            <a:r>
              <a:rPr lang="en-US" b="1" dirty="0"/>
              <a:t>allogeneic</a:t>
            </a:r>
            <a:r>
              <a:rPr lang="en-US" dirty="0"/>
              <a:t> HCT and neuroblastoma for autologous HCT in the US in 2022 for pediatric patients.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28</a:t>
            </a:fld>
            <a:endParaRPr lang="en-US"/>
          </a:p>
        </p:txBody>
      </p:sp>
    </p:spTree>
    <p:extLst>
      <p:ext uri="{BB962C8B-B14F-4D97-AF65-F5344CB8AC3E}">
        <p14:creationId xmlns:p14="http://schemas.microsoft.com/office/powerpoint/2010/main" val="1506503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29</a:t>
            </a:r>
            <a:r>
              <a:rPr lang="en-US" dirty="0"/>
              <a:t>: </a:t>
            </a:r>
            <a:r>
              <a:rPr lang="en-US" sz="1800" kern="12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Diffuse large B-cell lymphoma (DLBCL)</a:t>
            </a:r>
            <a:r>
              <a:rPr lang="en-US" dirty="0"/>
              <a:t> is the most common indication among patients receiving CAR-T, increasing in number from 2016 to 2022.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29</a:t>
            </a:fld>
            <a:endParaRPr lang="en-US"/>
          </a:p>
        </p:txBody>
      </p:sp>
    </p:spTree>
    <p:extLst>
      <p:ext uri="{BB962C8B-B14F-4D97-AF65-F5344CB8AC3E}">
        <p14:creationId xmlns:p14="http://schemas.microsoft.com/office/powerpoint/2010/main" val="1116188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30:</a:t>
            </a:r>
            <a:r>
              <a:rPr lang="en-US" b="1" baseline="0" dirty="0"/>
              <a:t> </a:t>
            </a:r>
            <a:r>
              <a:rPr lang="en-US" b="0" dirty="0"/>
              <a:t>DLBCL was the most common commercial CAR-T cell indication during 2016-2022, accounting for 62% of all cases. DLBCL was also the most common non-commercial CAR-T cell indication during 2016-2022, accounting for 32% of all cases for the same time interval.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30</a:t>
            </a:fld>
            <a:endParaRPr lang="en-US"/>
          </a:p>
        </p:txBody>
      </p:sp>
    </p:spTree>
    <p:extLst>
      <p:ext uri="{BB962C8B-B14F-4D97-AF65-F5344CB8AC3E}">
        <p14:creationId xmlns:p14="http://schemas.microsoft.com/office/powerpoint/2010/main" val="233773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 </a:t>
            </a:r>
            <a:r>
              <a:rPr lang="en-US" b="0" dirty="0"/>
              <a:t>The number of first CAR-T infusions in the US reported to CIBMTR increased from 2016 to 2022. </a:t>
            </a:r>
            <a:endParaRPr lang="en-US" b="0" i="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a:t>
            </a:fld>
            <a:endParaRPr lang="en-US"/>
          </a:p>
        </p:txBody>
      </p:sp>
    </p:spTree>
    <p:extLst>
      <p:ext uri="{BB962C8B-B14F-4D97-AF65-F5344CB8AC3E}">
        <p14:creationId xmlns:p14="http://schemas.microsoft.com/office/powerpoint/2010/main" val="3147491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Slide 31:</a:t>
            </a:r>
            <a:r>
              <a:rPr lang="en-US" b="1" baseline="0" dirty="0"/>
              <a:t> </a:t>
            </a:r>
            <a:r>
              <a:rPr lang="en-US" b="0" dirty="0"/>
              <a:t>Number of commercial CAR-T cell product by disease, 2016-2022. </a:t>
            </a:r>
            <a:r>
              <a:rPr lang="en-US" b="0" dirty="0" err="1"/>
              <a:t>Axicabtagene</a:t>
            </a:r>
            <a:r>
              <a:rPr lang="en-US" b="0" dirty="0"/>
              <a:t> </a:t>
            </a:r>
            <a:r>
              <a:rPr lang="en-US" b="0" dirty="0" err="1"/>
              <a:t>ciloleucel</a:t>
            </a:r>
            <a:r>
              <a:rPr lang="en-US" b="0" dirty="0"/>
              <a:t> accounts for 91% of</a:t>
            </a:r>
            <a:r>
              <a:rPr lang="zh-CN" altLang="en-US" b="0" dirty="0"/>
              <a:t> </a:t>
            </a:r>
            <a:r>
              <a:rPr lang="en-US" altLang="zh-CN" b="0" dirty="0"/>
              <a:t>follicular lymphoma cases, and </a:t>
            </a:r>
            <a:r>
              <a:rPr lang="en-US" altLang="zh-CN" b="0" dirty="0" err="1"/>
              <a:t>b</a:t>
            </a:r>
            <a:r>
              <a:rPr lang="en-US" b="0" dirty="0" err="1"/>
              <a:t>rexucabtagene</a:t>
            </a:r>
            <a:r>
              <a:rPr lang="en-US" b="0" dirty="0"/>
              <a:t> </a:t>
            </a:r>
            <a:r>
              <a:rPr lang="en-US" b="0" dirty="0" err="1"/>
              <a:t>autoleucel</a:t>
            </a:r>
            <a:r>
              <a:rPr lang="en-US" b="0" dirty="0"/>
              <a:t> accounts for 98% of mantle cell lymphoma cases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31</a:t>
            </a:fld>
            <a:endParaRPr lang="en-US"/>
          </a:p>
        </p:txBody>
      </p:sp>
    </p:spTree>
    <p:extLst>
      <p:ext uri="{BB962C8B-B14F-4D97-AF65-F5344CB8AC3E}">
        <p14:creationId xmlns:p14="http://schemas.microsoft.com/office/powerpoint/2010/main" val="4211606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32:</a:t>
            </a:r>
            <a:r>
              <a:rPr lang="en-US" b="1" baseline="0" dirty="0"/>
              <a:t> </a:t>
            </a:r>
            <a:r>
              <a:rPr lang="en-US" altLang="zh-CN" b="0" dirty="0"/>
              <a:t>The percentage of patients receiving CAR-T with no prior HCT increased from 2016 to 2019 but remains approximately stable thereafter.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32</a:t>
            </a:fld>
            <a:endParaRPr lang="en-US"/>
          </a:p>
        </p:txBody>
      </p:sp>
    </p:spTree>
    <p:extLst>
      <p:ext uri="{BB962C8B-B14F-4D97-AF65-F5344CB8AC3E}">
        <p14:creationId xmlns:p14="http://schemas.microsoft.com/office/powerpoint/2010/main" val="2418057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33: </a:t>
            </a:r>
            <a:r>
              <a:rPr lang="en-US" dirty="0"/>
              <a:t>Approximately half of deaths for recipients of allogeneic transplants are due to disease relapse after 100 days, in both adults and pediatric patients. Within the first 100 days, disease relapse, organ failure, and infection are the three most common causes of death.</a:t>
            </a:r>
            <a:endParaRPr lang="en-US" b="1"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33</a:t>
            </a:fld>
            <a:endParaRPr lang="en-US"/>
          </a:p>
        </p:txBody>
      </p:sp>
    </p:spTree>
    <p:extLst>
      <p:ext uri="{BB962C8B-B14F-4D97-AF65-F5344CB8AC3E}">
        <p14:creationId xmlns:p14="http://schemas.microsoft.com/office/powerpoint/2010/main" val="2121011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34: </a:t>
            </a:r>
            <a:r>
              <a:rPr lang="en-US" dirty="0"/>
              <a:t>The primary cause of death for recipients of autologous transplants is disease relapse, though organ failure and infection are common in the first 100 days</a:t>
            </a:r>
            <a:endParaRPr lang="en-US" b="1"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34</a:t>
            </a:fld>
            <a:endParaRPr lang="en-US"/>
          </a:p>
        </p:txBody>
      </p:sp>
    </p:spTree>
    <p:extLst>
      <p:ext uri="{BB962C8B-B14F-4D97-AF65-F5344CB8AC3E}">
        <p14:creationId xmlns:p14="http://schemas.microsoft.com/office/powerpoint/2010/main" val="2429413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latin typeface="+mn-lt"/>
              </a:rPr>
              <a:t>Slide 35</a:t>
            </a:r>
            <a:r>
              <a:rPr lang="en-US" dirty="0">
                <a:latin typeface="+mn-lt"/>
              </a:rPr>
              <a:t>: This</a:t>
            </a:r>
            <a:r>
              <a:rPr lang="en-US" baseline="0" dirty="0">
                <a:latin typeface="+mn-lt"/>
              </a:rPr>
              <a:t> slide shows a breakdown of commonly used conditioning regimens for myeloablative (MAC) and reduced-intensity/non-myeloablative (RIC/NMA) conditioning in adult patients with AML or MDS/MPN. </a:t>
            </a:r>
          </a:p>
          <a:p>
            <a:pPr defTabSz="931042">
              <a:defRPr/>
            </a:pPr>
            <a:endParaRPr lang="en-US" baseline="0" dirty="0">
              <a:latin typeface="+mn-lt"/>
            </a:endParaRPr>
          </a:p>
          <a:p>
            <a:pPr>
              <a:lnSpc>
                <a:spcPct val="80000"/>
              </a:lnSpc>
              <a:spcBef>
                <a:spcPts val="611"/>
              </a:spcBef>
              <a:buFontTx/>
              <a:buChar char="•"/>
            </a:pPr>
            <a:r>
              <a:rPr lang="en-US" dirty="0">
                <a:latin typeface="+mn-lt"/>
              </a:rPr>
              <a:t> </a:t>
            </a:r>
            <a:r>
              <a:rPr lang="en-US" b="1" dirty="0">
                <a:latin typeface="+mn-lt"/>
              </a:rPr>
              <a:t>Myeloablative conditioning regimen</a:t>
            </a:r>
            <a:r>
              <a:rPr lang="en-US" dirty="0">
                <a:latin typeface="+mn-lt"/>
              </a:rPr>
              <a:t>: regimens with total body irradiation doses of ≥500 </a:t>
            </a:r>
            <a:r>
              <a:rPr lang="en-US" dirty="0" err="1">
                <a:latin typeface="+mn-lt"/>
              </a:rPr>
              <a:t>cGY</a:t>
            </a:r>
            <a:r>
              <a:rPr lang="en-US" dirty="0">
                <a:latin typeface="+mn-lt"/>
              </a:rPr>
              <a:t>, single fractionated doses of ≥ 800 </a:t>
            </a:r>
            <a:r>
              <a:rPr lang="en-US" dirty="0" err="1">
                <a:latin typeface="+mn-lt"/>
              </a:rPr>
              <a:t>cGY</a:t>
            </a:r>
            <a:r>
              <a:rPr lang="en-US" dirty="0">
                <a:latin typeface="+mn-lt"/>
              </a:rPr>
              <a:t>, busulfan doses of &gt; 9mg/kg oral or Bu ≥ 7.2 mg/kg IV, or melphalan doses of &gt;150 mg/m</a:t>
            </a:r>
            <a:r>
              <a:rPr lang="en-US" baseline="30000" dirty="0">
                <a:latin typeface="+mn-lt"/>
              </a:rPr>
              <a:t>2</a:t>
            </a:r>
            <a:r>
              <a:rPr lang="en-US" dirty="0">
                <a:latin typeface="+mn-lt"/>
              </a:rPr>
              <a:t> given as single agents or in combination with other drugs.</a:t>
            </a:r>
          </a:p>
          <a:p>
            <a:pPr>
              <a:lnSpc>
                <a:spcPct val="80000"/>
              </a:lnSpc>
              <a:spcBef>
                <a:spcPts val="611"/>
              </a:spcBef>
              <a:buFontTx/>
              <a:buChar char="•"/>
            </a:pPr>
            <a:r>
              <a:rPr lang="en-US" b="1" dirty="0">
                <a:latin typeface="+mn-lt"/>
              </a:rPr>
              <a:t> Reduced-intensity conditioning/non-myeloablative regimen</a:t>
            </a:r>
            <a:r>
              <a:rPr lang="en-US" dirty="0">
                <a:latin typeface="+mn-lt"/>
              </a:rPr>
              <a:t>: regimens with lower doses of total body irradiation, fractionated radiation therapy, busulfan, and melphalan than those used to define a myeloablative conditioning regimen (above).</a:t>
            </a:r>
          </a:p>
          <a:p>
            <a:pPr>
              <a:lnSpc>
                <a:spcPct val="80000"/>
              </a:lnSpc>
              <a:spcBef>
                <a:spcPts val="611"/>
              </a:spcBef>
            </a:pPr>
            <a:r>
              <a:rPr lang="en-US" b="1" dirty="0">
                <a:latin typeface="+mn-lt"/>
              </a:rPr>
              <a:t>References for conditioning intensity: </a:t>
            </a:r>
          </a:p>
          <a:p>
            <a:pPr marL="228600" indent="-228600">
              <a:buFont typeface="+mj-lt"/>
              <a:buAutoNum type="arabicPeriod"/>
            </a:pPr>
            <a:r>
              <a:rPr lang="en-US" sz="1000" dirty="0" err="1">
                <a:latin typeface="+mn-lt"/>
              </a:rPr>
              <a:t>Bacigalupo</a:t>
            </a:r>
            <a:r>
              <a:rPr lang="en-US" sz="1000" dirty="0">
                <a:latin typeface="+mn-lt"/>
              </a:rPr>
              <a:t> A, Ballen K, Rizzo D, Giralt S, Lazarus H, Ho V, et al. Defining the intensity of conditioning regimens: working definitions. </a:t>
            </a:r>
            <a:r>
              <a:rPr lang="en-US" sz="1000" i="1" dirty="0">
                <a:latin typeface="+mn-lt"/>
              </a:rPr>
              <a:t>Biology of Blood and Marrow Transplantation: Journal of the American Society for Blood and Marrow Transplantation. </a:t>
            </a:r>
            <a:r>
              <a:rPr lang="en-US" sz="1000" dirty="0">
                <a:latin typeface="+mn-lt"/>
              </a:rPr>
              <a:t>2009;15(12):1628–1633. </a:t>
            </a:r>
            <a:r>
              <a:rPr lang="en-US" sz="1000" dirty="0" err="1">
                <a:latin typeface="+mn-lt"/>
              </a:rPr>
              <a:t>doi</a:t>
            </a:r>
            <a:r>
              <a:rPr lang="en-US" sz="1000" dirty="0">
                <a:latin typeface="+mn-lt"/>
              </a:rPr>
              <a:t>: 10.1016/j.bbmt.2009.07.004.</a:t>
            </a:r>
          </a:p>
          <a:p>
            <a:pPr marL="228600" indent="-228600">
              <a:buFont typeface="+mj-lt"/>
              <a:buAutoNum type="arabicPeriod"/>
            </a:pPr>
            <a:r>
              <a:rPr lang="en-US" sz="1000" dirty="0">
                <a:latin typeface="+mn-lt"/>
              </a:rPr>
              <a:t>Giralt S, Ballen K, Rizzo D, </a:t>
            </a:r>
            <a:r>
              <a:rPr lang="en-US" sz="1000" dirty="0" err="1">
                <a:latin typeface="+mn-lt"/>
              </a:rPr>
              <a:t>Bacigalupo</a:t>
            </a:r>
            <a:r>
              <a:rPr lang="en-US" sz="1000" dirty="0">
                <a:latin typeface="+mn-lt"/>
              </a:rPr>
              <a:t> A, Horowitz M, Pasquini M, et al. Reduced-intensity conditioning regimen workshop: defining the dose spectrum. Report of a workshop convened by the Center for International Blood and Marrow Transplant Research. </a:t>
            </a:r>
            <a:r>
              <a:rPr lang="en-US" sz="1000" i="1" dirty="0">
                <a:latin typeface="+mn-lt"/>
              </a:rPr>
              <a:t>Biology of Blood And Marrow Transplantation: Journal of the American Society for Blood and Marrow Transplantation. </a:t>
            </a:r>
            <a:r>
              <a:rPr lang="en-US" sz="1000" dirty="0">
                <a:latin typeface="+mn-lt"/>
              </a:rPr>
              <a:t>2009;15(3):367–369. </a:t>
            </a:r>
            <a:r>
              <a:rPr lang="en-US" sz="1000" dirty="0" err="1">
                <a:latin typeface="+mn-lt"/>
              </a:rPr>
              <a:t>doi</a:t>
            </a:r>
            <a:r>
              <a:rPr lang="en-US" sz="1000" dirty="0">
                <a:latin typeface="+mn-lt"/>
              </a:rPr>
              <a:t>: 10.1016/j.bbmt.2008.12.497.</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35</a:t>
            </a:fld>
            <a:endParaRPr lang="en-US"/>
          </a:p>
        </p:txBody>
      </p:sp>
    </p:spTree>
    <p:extLst>
      <p:ext uri="{BB962C8B-B14F-4D97-AF65-F5344CB8AC3E}">
        <p14:creationId xmlns:p14="http://schemas.microsoft.com/office/powerpoint/2010/main" val="4043863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Slide 36</a:t>
            </a:r>
            <a:r>
              <a:rPr lang="en-US" dirty="0"/>
              <a:t>: This</a:t>
            </a:r>
            <a:r>
              <a:rPr lang="en-US" baseline="0" dirty="0"/>
              <a:t> slide shows a breakdown of commonly used conditioning regimens for myeloablative (MAC) and reduced-intensity/non-myeloablative (RIC/NMA) conditioning in adult patients with ALL. </a:t>
            </a:r>
          </a:p>
          <a:p>
            <a:pPr defTabSz="931042">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36</a:t>
            </a:fld>
            <a:endParaRPr lang="en-US"/>
          </a:p>
        </p:txBody>
      </p:sp>
    </p:spTree>
    <p:extLst>
      <p:ext uri="{BB962C8B-B14F-4D97-AF65-F5344CB8AC3E}">
        <p14:creationId xmlns:p14="http://schemas.microsoft.com/office/powerpoint/2010/main" val="3376932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37: </a:t>
            </a:r>
            <a:r>
              <a:rPr lang="en-US" i="0" dirty="0"/>
              <a:t>Percentage of recipient center-reported race and ethnicity for allogeneic HCT recipients, 2012-2022.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37</a:t>
            </a:fld>
            <a:endParaRPr lang="en-US"/>
          </a:p>
        </p:txBody>
      </p:sp>
    </p:spTree>
    <p:extLst>
      <p:ext uri="{BB962C8B-B14F-4D97-AF65-F5344CB8AC3E}">
        <p14:creationId xmlns:p14="http://schemas.microsoft.com/office/powerpoint/2010/main" val="2693308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Slide 38: </a:t>
            </a:r>
            <a:r>
              <a:rPr lang="en-US" i="0" dirty="0"/>
              <a:t>Percentage of donor type for allogeneic HCT recipients by race and ethnicity.</a:t>
            </a:r>
          </a:p>
          <a:p>
            <a:pPr defTabSz="931042">
              <a:defRPr/>
            </a:pPr>
            <a:endParaRPr lang="en-US" i="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38</a:t>
            </a:fld>
            <a:endParaRPr lang="en-US"/>
          </a:p>
        </p:txBody>
      </p:sp>
    </p:spTree>
    <p:extLst>
      <p:ext uri="{BB962C8B-B14F-4D97-AF65-F5344CB8AC3E}">
        <p14:creationId xmlns:p14="http://schemas.microsoft.com/office/powerpoint/2010/main" val="462033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39: </a:t>
            </a:r>
            <a:r>
              <a:rPr lang="en-US" i="0" dirty="0"/>
              <a:t>Percentage of center reported recipient by race and ethnicity for autologous HCT recipients, 2012-2022.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39</a:t>
            </a:fld>
            <a:endParaRPr lang="en-US"/>
          </a:p>
        </p:txBody>
      </p:sp>
    </p:spTree>
    <p:extLst>
      <p:ext uri="{BB962C8B-B14F-4D97-AF65-F5344CB8AC3E}">
        <p14:creationId xmlns:p14="http://schemas.microsoft.com/office/powerpoint/2010/main" val="2412725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40:</a:t>
            </a:r>
            <a:r>
              <a:rPr lang="en-US" b="1" baseline="0" dirty="0"/>
              <a:t> </a:t>
            </a:r>
            <a:r>
              <a:rPr lang="en-US" b="0" dirty="0"/>
              <a:t>The percentage of patient center-reported by race and ethnicity for commercial CAR-T cell product types.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40</a:t>
            </a:fld>
            <a:endParaRPr lang="en-US"/>
          </a:p>
        </p:txBody>
      </p:sp>
    </p:spTree>
    <p:extLst>
      <p:ext uri="{BB962C8B-B14F-4D97-AF65-F5344CB8AC3E}">
        <p14:creationId xmlns:p14="http://schemas.microsoft.com/office/powerpoint/2010/main" val="176189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a:t>
            </a:r>
            <a:r>
              <a:rPr lang="en-US" b="1" baseline="0" dirty="0"/>
              <a:t> </a:t>
            </a:r>
            <a:r>
              <a:rPr lang="en-US" b="0" baseline="0" dirty="0"/>
              <a:t>Upon further stratifying the number of allogeneic transplants in the US by donor type, matched unrelated donor (MUD) transplants represent the largest group, which continues to grow. </a:t>
            </a:r>
            <a:r>
              <a:rPr lang="en-US" baseline="0" dirty="0"/>
              <a:t>The number of matched related donor (MRD) transplants has been decreasing for several years. The number of haplo procedures exceeded the number of matched related donor (MRD) transplants in 2020 but decreased since 2021. There is steady growth in mismatched unrelated donor (MMUD) transplants since 2020.</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a:t>
            </a:fld>
            <a:endParaRPr lang="en-US"/>
          </a:p>
        </p:txBody>
      </p:sp>
    </p:spTree>
    <p:extLst>
      <p:ext uri="{BB962C8B-B14F-4D97-AF65-F5344CB8AC3E}">
        <p14:creationId xmlns:p14="http://schemas.microsoft.com/office/powerpoint/2010/main" val="4182354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41:</a:t>
            </a:r>
            <a:r>
              <a:rPr lang="en-US" b="0" dirty="0"/>
              <a:t> Among the 140,532 patients receiving </a:t>
            </a:r>
            <a:r>
              <a:rPr lang="en-US" b="1" dirty="0"/>
              <a:t>allogeneic</a:t>
            </a:r>
            <a:r>
              <a:rPr lang="en-US" b="0" dirty="0"/>
              <a:t> HCT in US during 2001-2021, t</a:t>
            </a:r>
            <a:r>
              <a:rPr lang="en-US" dirty="0"/>
              <a:t>he 3-year probabilities (95% CI) of survival </a:t>
            </a:r>
            <a:r>
              <a:rPr lang="en-US" b="0" dirty="0"/>
              <a:t>after allogeneic HCT</a:t>
            </a:r>
            <a:r>
              <a:rPr lang="en-US" dirty="0"/>
              <a:t> during 2001-2021 in 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8A2066"/>
                </a:solidFill>
                <a:latin typeface="Arial"/>
              </a:rPr>
              <a:t>2016-2021   </a:t>
            </a:r>
            <a:r>
              <a:rPr lang="en-US" u="none" dirty="0"/>
              <a:t>61.1</a:t>
            </a:r>
            <a:r>
              <a:rPr lang="en-US" sz="1200" dirty="0">
                <a:latin typeface="+mn-lt"/>
              </a:rPr>
              <a:t>%</a:t>
            </a:r>
            <a:r>
              <a:rPr lang="en-US" u="none" dirty="0"/>
              <a:t> (60.6-61.5%)</a:t>
            </a: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9C1"/>
                </a:solidFill>
                <a:latin typeface="Arial"/>
              </a:rPr>
              <a:t>2011-2015   </a:t>
            </a:r>
            <a:r>
              <a:rPr lang="en-US" b="0" dirty="0"/>
              <a:t>54.7</a:t>
            </a:r>
            <a:r>
              <a:rPr lang="en-US" sz="1200" dirty="0">
                <a:latin typeface="+mn-lt"/>
              </a:rPr>
              <a:t>%</a:t>
            </a:r>
            <a:r>
              <a:rPr lang="en-US" b="0" dirty="0"/>
              <a:t> (54.2-55.2%)</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066"/>
                </a:solidFill>
                <a:latin typeface="Arial"/>
              </a:rPr>
              <a:t>2006-2010</a:t>
            </a:r>
            <a:r>
              <a:rPr lang="en-US" b="1" dirty="0">
                <a:solidFill>
                  <a:srgbClr val="0079C1"/>
                </a:solidFill>
                <a:latin typeface="Arial"/>
              </a:rPr>
              <a:t>   </a:t>
            </a:r>
            <a:r>
              <a:rPr lang="en-US" b="0" dirty="0"/>
              <a:t>49.0</a:t>
            </a:r>
            <a:r>
              <a:rPr lang="en-US" sz="1200" dirty="0">
                <a:latin typeface="+mn-lt"/>
              </a:rPr>
              <a:t>%</a:t>
            </a:r>
            <a:r>
              <a:rPr lang="en-US" b="0" dirty="0"/>
              <a:t> (48.5-49.6%)</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355E"/>
                </a:solidFill>
                <a:latin typeface="Arial"/>
              </a:rPr>
              <a:t>2001-2005   </a:t>
            </a:r>
            <a:r>
              <a:rPr lang="en-US" b="0" dirty="0"/>
              <a:t>43.4</a:t>
            </a:r>
            <a:r>
              <a:rPr lang="en-US" sz="1200" dirty="0">
                <a:latin typeface="+mn-lt"/>
              </a:rPr>
              <a:t>%</a:t>
            </a:r>
            <a:r>
              <a:rPr lang="en-US" b="0" dirty="0"/>
              <a:t> (42.7-44.1%)</a:t>
            </a:r>
          </a:p>
          <a:p>
            <a:pPr defTabSz="931042" eaLnBrk="0" fontAlgn="base" hangingPunct="0">
              <a:spcBef>
                <a:spcPct val="30000"/>
              </a:spcBef>
              <a:spcAft>
                <a:spcPct val="0"/>
              </a:spcAft>
              <a:defRPr/>
            </a:pPr>
            <a:endParaRPr lang="en-US" b="0"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41</a:t>
            </a:fld>
            <a:endParaRPr lang="en-US"/>
          </a:p>
        </p:txBody>
      </p:sp>
    </p:spTree>
    <p:extLst>
      <p:ext uri="{BB962C8B-B14F-4D97-AF65-F5344CB8AC3E}">
        <p14:creationId xmlns:p14="http://schemas.microsoft.com/office/powerpoint/2010/main" val="2803198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42: </a:t>
            </a:r>
            <a:r>
              <a:rPr lang="en-US" b="0" dirty="0"/>
              <a:t>Among the 181,439 patients receiving </a:t>
            </a:r>
            <a:r>
              <a:rPr lang="en-US" b="1" dirty="0"/>
              <a:t>autologous</a:t>
            </a:r>
            <a:r>
              <a:rPr lang="en-US" b="0" dirty="0"/>
              <a:t> HCT in US during 2001-2021, t</a:t>
            </a:r>
            <a:r>
              <a:rPr lang="en-US" dirty="0"/>
              <a:t>he 3-year probabilities (95% CI) of survival </a:t>
            </a:r>
            <a:r>
              <a:rPr lang="en-US" b="0" dirty="0"/>
              <a:t>after autologous HCT</a:t>
            </a:r>
            <a:r>
              <a:rPr lang="en-US" dirty="0"/>
              <a:t> during 2001-2021 in 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8A2066"/>
                </a:solidFill>
                <a:latin typeface="Arial"/>
              </a:rPr>
              <a:t>2016-2021   </a:t>
            </a:r>
            <a:r>
              <a:rPr lang="en-US" u="none" dirty="0"/>
              <a:t>82.0</a:t>
            </a:r>
            <a:r>
              <a:rPr lang="en-US" sz="1200" dirty="0">
                <a:latin typeface="+mn-lt"/>
              </a:rPr>
              <a:t>%</a:t>
            </a:r>
            <a:r>
              <a:rPr lang="en-US" u="none" dirty="0"/>
              <a:t> (81.6-82.3%)</a:t>
            </a: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9C1"/>
                </a:solidFill>
                <a:latin typeface="Arial"/>
              </a:rPr>
              <a:t>2011-2015   </a:t>
            </a:r>
            <a:r>
              <a:rPr lang="en-US" b="0" dirty="0"/>
              <a:t>78.8</a:t>
            </a:r>
            <a:r>
              <a:rPr lang="en-US" sz="1200" dirty="0">
                <a:latin typeface="+mn-lt"/>
              </a:rPr>
              <a:t>%</a:t>
            </a:r>
            <a:r>
              <a:rPr lang="en-US" b="0" dirty="0"/>
              <a:t> (78.4-79.1%)</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066"/>
                </a:solidFill>
                <a:latin typeface="Arial"/>
              </a:rPr>
              <a:t>2006-2010   </a:t>
            </a:r>
            <a:r>
              <a:rPr lang="en-US" b="0" dirty="0"/>
              <a:t>74.9</a:t>
            </a:r>
            <a:r>
              <a:rPr lang="en-US" sz="1200" dirty="0">
                <a:latin typeface="+mn-lt"/>
              </a:rPr>
              <a:t>%</a:t>
            </a:r>
            <a:r>
              <a:rPr lang="en-US" b="0" dirty="0"/>
              <a:t> (74.4-75.4%)</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355E"/>
                </a:solidFill>
                <a:latin typeface="Arial"/>
              </a:rPr>
              <a:t>2001-2005   </a:t>
            </a:r>
            <a:r>
              <a:rPr lang="en-US" b="0" dirty="0"/>
              <a:t>65.2</a:t>
            </a:r>
            <a:r>
              <a:rPr lang="en-US" sz="1200" dirty="0">
                <a:latin typeface="+mn-lt"/>
              </a:rPr>
              <a:t>%</a:t>
            </a:r>
            <a:r>
              <a:rPr lang="en-US" b="0" dirty="0"/>
              <a:t> (64.6-65.8%)</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42</a:t>
            </a:fld>
            <a:endParaRPr lang="en-US"/>
          </a:p>
        </p:txBody>
      </p:sp>
    </p:spTree>
    <p:extLst>
      <p:ext uri="{BB962C8B-B14F-4D97-AF65-F5344CB8AC3E}">
        <p14:creationId xmlns:p14="http://schemas.microsoft.com/office/powerpoint/2010/main" val="1397846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43: </a:t>
            </a:r>
            <a:r>
              <a:rPr lang="en-US" sz="1100" dirty="0">
                <a:latin typeface="+mn-lt"/>
              </a:rPr>
              <a:t>Among 4,045 </a:t>
            </a:r>
            <a:r>
              <a:rPr lang="en-US" sz="1100" baseline="0" dirty="0">
                <a:latin typeface="+mn-lt"/>
              </a:rPr>
              <a:t>adult </a:t>
            </a:r>
            <a:r>
              <a:rPr lang="en-US" sz="1100" dirty="0">
                <a:latin typeface="+mn-lt"/>
              </a:rPr>
              <a:t>patients with AML receiving </a:t>
            </a:r>
            <a:r>
              <a:rPr lang="en-US" sz="1100" b="1" dirty="0">
                <a:latin typeface="+mn-lt"/>
              </a:rPr>
              <a:t>matched related donor </a:t>
            </a:r>
            <a:r>
              <a:rPr lang="en-US" sz="1100" dirty="0">
                <a:latin typeface="+mn-lt"/>
              </a:rPr>
              <a:t>transplant during 2016-2021, the 3-year probabilities (95% CI) of survival following transplant according to disease status are:</a:t>
            </a:r>
          </a:p>
          <a:p>
            <a:pPr marL="179771" indent="-17145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61.7% (59.8-63.6%)</a:t>
            </a:r>
          </a:p>
          <a:p>
            <a:pPr marL="179771" indent="-171450" defTabSz="931042" eaLnBrk="0" fontAlgn="base" hangingPunct="0">
              <a:spcBef>
                <a:spcPct val="30000"/>
              </a:spcBef>
              <a:spcAft>
                <a:spcPct val="0"/>
              </a:spcAft>
              <a:buFont typeface="Arial" panose="020B0604020202020204" pitchFamily="34" charset="0"/>
              <a:buChar char="•"/>
              <a:defRPr/>
            </a:pPr>
            <a:r>
              <a:rPr lang="en-US" sz="1100" dirty="0">
                <a:latin typeface="+mn-lt"/>
              </a:rPr>
              <a:t>CR2+ (2nd or greater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59.9% (55.7-64.3%)</a:t>
            </a:r>
          </a:p>
          <a:p>
            <a:pPr marL="179771" indent="-171450" defTabSz="931042" eaLnBrk="0" fontAlgn="base" hangingPunct="0">
              <a:spcBef>
                <a:spcPct val="30000"/>
              </a:spcBef>
              <a:spcAft>
                <a:spcPct val="0"/>
              </a:spcAft>
              <a:buFont typeface="Arial" panose="020B0604020202020204" pitchFamily="34" charset="0"/>
              <a:buChar char="•"/>
              <a:defRPr/>
            </a:pPr>
            <a:r>
              <a:rPr lang="en-US" sz="1100" dirty="0">
                <a:latin typeface="+mn-lt"/>
              </a:rPr>
              <a:t>Relapsed disease/never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38.3% (34.4-42.6%)</a:t>
            </a:r>
          </a:p>
          <a:p>
            <a:pPr marL="465521" lvl="1" defTabSz="931042" eaLnBrk="0" fontAlgn="base" hangingPunct="0">
              <a:spcBef>
                <a:spcPct val="30000"/>
              </a:spcBef>
              <a:spcAft>
                <a:spcPct val="0"/>
              </a:spcAft>
              <a:defRPr/>
            </a:pPr>
            <a:endParaRPr lang="en-US" sz="1100" dirty="0">
              <a:latin typeface="+mn-lt"/>
            </a:endParaRPr>
          </a:p>
          <a:p>
            <a:pPr defTabSz="931042" eaLnBrk="0" fontAlgn="base" hangingPunct="0">
              <a:spcBef>
                <a:spcPct val="30000"/>
              </a:spcBef>
              <a:spcAft>
                <a:spcPct val="0"/>
              </a:spcAft>
              <a:defRPr/>
            </a:pPr>
            <a:r>
              <a:rPr lang="en-US" sz="1100" dirty="0">
                <a:latin typeface="+mn-lt"/>
              </a:rPr>
              <a:t>Among 7,848 </a:t>
            </a:r>
            <a:r>
              <a:rPr lang="en-US" sz="1100" baseline="0" dirty="0">
                <a:latin typeface="+mn-lt"/>
              </a:rPr>
              <a:t>adult </a:t>
            </a:r>
            <a:r>
              <a:rPr lang="en-US" sz="1100" dirty="0">
                <a:latin typeface="+mn-lt"/>
              </a:rPr>
              <a:t>patients with AML receiving </a:t>
            </a:r>
            <a:r>
              <a:rPr lang="en-US" sz="1100" b="1" dirty="0">
                <a:latin typeface="+mn-lt"/>
              </a:rPr>
              <a:t>matched unrelated donor </a:t>
            </a:r>
            <a:r>
              <a:rPr lang="en-US" sz="1100" dirty="0">
                <a:latin typeface="+mn-lt"/>
              </a:rPr>
              <a:t>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59.6% (58.3-61.1%)</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CR2+ (</a:t>
            </a:r>
            <a:r>
              <a:rPr lang="en-US" sz="1100" b="0" i="0" dirty="0">
                <a:effectLst/>
                <a:latin typeface="+mn-lt"/>
              </a:rPr>
              <a:t>2nd or greater complete remission</a:t>
            </a:r>
            <a:r>
              <a:rPr lang="en-US" sz="1100"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57.1% (54.2-60.3%)</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Relapsed disease/never in CR (</a:t>
            </a:r>
            <a:r>
              <a:rPr lang="en-US" sz="1100" b="0"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35.0% (32.3-38.0%)</a:t>
            </a:r>
          </a:p>
          <a:p>
            <a:pPr marL="465521" lvl="1" indent="0" defTabSz="931042" eaLnBrk="0" fontAlgn="base" hangingPunct="0">
              <a:spcBef>
                <a:spcPct val="30000"/>
              </a:spcBef>
              <a:spcAft>
                <a:spcPct val="0"/>
              </a:spcAft>
              <a:buFont typeface="Arial" panose="020B0604020202020204" pitchFamily="34" charset="0"/>
              <a:buNone/>
              <a:defRPr/>
            </a:pPr>
            <a:endParaRPr lang="en-US" sz="1000" dirty="0">
              <a:latin typeface="+mn-lt"/>
            </a:endParaRPr>
          </a:p>
          <a:p>
            <a:r>
              <a:rPr lang="en-US" sz="1000" dirty="0">
                <a:latin typeface="+mn-lt"/>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43</a:t>
            </a:fld>
            <a:endParaRPr lang="en-US"/>
          </a:p>
        </p:txBody>
      </p:sp>
    </p:spTree>
    <p:extLst>
      <p:ext uri="{BB962C8B-B14F-4D97-AF65-F5344CB8AC3E}">
        <p14:creationId xmlns:p14="http://schemas.microsoft.com/office/powerpoint/2010/main" val="515352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44: </a:t>
            </a:r>
            <a:r>
              <a:rPr lang="en-US" sz="1100" dirty="0">
                <a:latin typeface="+mn-lt"/>
              </a:rPr>
              <a:t>Among 3,053 </a:t>
            </a:r>
            <a:r>
              <a:rPr lang="en-US" sz="1100" baseline="0" dirty="0">
                <a:latin typeface="+mn-lt"/>
              </a:rPr>
              <a:t>adult </a:t>
            </a:r>
            <a:r>
              <a:rPr lang="en-US" sz="1100" dirty="0">
                <a:latin typeface="+mn-lt"/>
              </a:rPr>
              <a:t>patients with AML receiving </a:t>
            </a:r>
            <a:r>
              <a:rPr lang="en-US" sz="1100" b="1" dirty="0">
                <a:latin typeface="+mn-lt"/>
              </a:rPr>
              <a:t>haplo</a:t>
            </a:r>
            <a:r>
              <a:rPr lang="en-US" sz="1100" dirty="0">
                <a:latin typeface="+mn-lt"/>
              </a:rPr>
              <a:t> donor 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56.8% (54.6-59.2%)</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58.5% (54.0-63.4%)</a:t>
            </a:r>
            <a:endParaRPr lang="en-US" sz="1100" u="none"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33.4% (29.0-38.3%)</a:t>
            </a:r>
          </a:p>
          <a:p>
            <a:pPr marL="465521" lvl="1" indent="0" defTabSz="931042" eaLnBrk="0" fontAlgn="base" hangingPunct="0">
              <a:spcBef>
                <a:spcPct val="30000"/>
              </a:spcBef>
              <a:spcAft>
                <a:spcPct val="0"/>
              </a:spcAft>
              <a:buFont typeface="Arial" panose="020B0604020202020204" pitchFamily="34" charset="0"/>
              <a:buNone/>
              <a:defRPr/>
            </a:pPr>
            <a:endParaRPr lang="en-US" sz="1100" dirty="0">
              <a:latin typeface="+mn-lt"/>
            </a:endParaRPr>
          </a:p>
          <a:p>
            <a:pPr marL="465521" lvl="1" indent="0" defTabSz="931042" eaLnBrk="0" fontAlgn="base" hangingPunct="0">
              <a:spcBef>
                <a:spcPct val="30000"/>
              </a:spcBef>
              <a:spcAft>
                <a:spcPct val="0"/>
              </a:spcAft>
              <a:buFont typeface="Arial" panose="020B0604020202020204" pitchFamily="34" charset="0"/>
              <a:buNone/>
              <a:defRPr/>
            </a:pPr>
            <a:endParaRPr lang="en-US" sz="1100" dirty="0">
              <a:latin typeface="+mn-lt"/>
            </a:endParaRPr>
          </a:p>
          <a:p>
            <a:pPr defTabSz="931042" eaLnBrk="0" fontAlgn="base" hangingPunct="0">
              <a:spcBef>
                <a:spcPct val="30000"/>
              </a:spcBef>
              <a:spcAft>
                <a:spcPct val="0"/>
              </a:spcAft>
              <a:defRPr/>
            </a:pPr>
            <a:r>
              <a:rPr lang="en-US" sz="1100" dirty="0">
                <a:latin typeface="+mn-lt"/>
              </a:rPr>
              <a:t>Among 1,065 </a:t>
            </a:r>
            <a:r>
              <a:rPr lang="en-US" sz="1100" baseline="0" dirty="0">
                <a:latin typeface="+mn-lt"/>
              </a:rPr>
              <a:t>adult </a:t>
            </a:r>
            <a:r>
              <a:rPr lang="en-US" sz="1100" dirty="0">
                <a:latin typeface="+mn-lt"/>
              </a:rPr>
              <a:t>patients with AML receiving </a:t>
            </a:r>
            <a:r>
              <a:rPr lang="en-US" sz="1100" b="1" dirty="0">
                <a:latin typeface="+mn-lt"/>
              </a:rPr>
              <a:t>mismatched unrelated donor </a:t>
            </a:r>
            <a:r>
              <a:rPr lang="en-US" sz="1100" dirty="0">
                <a:latin typeface="+mn-lt"/>
              </a:rPr>
              <a:t>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56.7</a:t>
            </a:r>
            <a:r>
              <a:rPr lang="en-US" sz="1100" dirty="0">
                <a:latin typeface="+mn-lt"/>
              </a:rPr>
              <a:t>% (53.0-60.8%)</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51.3% (43.6-60.2%)</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Relapsed/never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32.0</a:t>
            </a:r>
            <a:r>
              <a:rPr lang="en-US" sz="1100" u="none" dirty="0">
                <a:latin typeface="+mn-lt"/>
              </a:rPr>
              <a:t>% (25.4-40.5%)</a:t>
            </a: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44</a:t>
            </a:fld>
            <a:endParaRPr lang="en-US"/>
          </a:p>
        </p:txBody>
      </p:sp>
    </p:spTree>
    <p:extLst>
      <p:ext uri="{BB962C8B-B14F-4D97-AF65-F5344CB8AC3E}">
        <p14:creationId xmlns:p14="http://schemas.microsoft.com/office/powerpoint/2010/main" val="3081108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200" b="1" dirty="0">
                <a:latin typeface="+mn-lt"/>
              </a:rPr>
              <a:t>Slide 45:</a:t>
            </a:r>
            <a:r>
              <a:rPr lang="en-US" sz="1200" b="1" baseline="0" dirty="0">
                <a:latin typeface="+mn-lt"/>
              </a:rPr>
              <a:t> </a:t>
            </a:r>
            <a:r>
              <a:rPr lang="en-US" sz="1200" dirty="0">
                <a:latin typeface="+mn-lt"/>
              </a:rPr>
              <a:t>Among 1,436 </a:t>
            </a:r>
            <a:r>
              <a:rPr lang="en-US" sz="1200" baseline="0" dirty="0">
                <a:latin typeface="+mn-lt"/>
              </a:rPr>
              <a:t>pediatric </a:t>
            </a:r>
            <a:r>
              <a:rPr lang="en-US" sz="1200" dirty="0">
                <a:latin typeface="+mn-lt"/>
              </a:rPr>
              <a:t>patients with AML receiving </a:t>
            </a:r>
            <a:r>
              <a:rPr lang="en-US" sz="1200" b="1" dirty="0">
                <a:latin typeface="+mn-lt"/>
              </a:rPr>
              <a:t>allogeneic</a:t>
            </a:r>
            <a:r>
              <a:rPr lang="en-US" sz="1200" dirty="0">
                <a:latin typeface="+mn-lt"/>
              </a:rPr>
              <a:t> 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2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200" dirty="0">
                <a:latin typeface="+mn-lt"/>
              </a:rPr>
              <a:t>68.0% (64.8-71.3%)</a:t>
            </a:r>
          </a:p>
          <a:p>
            <a:pPr marL="182891" indent="-174570" defTabSz="931042" eaLnBrk="0" fontAlgn="base" hangingPunct="0">
              <a:spcBef>
                <a:spcPct val="30000"/>
              </a:spcBef>
              <a:spcAft>
                <a:spcPct val="0"/>
              </a:spcAft>
              <a:buFont typeface="Arial" panose="020B0604020202020204" pitchFamily="34" charset="0"/>
              <a:buChar char="•"/>
              <a:defRPr/>
            </a:pPr>
            <a:r>
              <a:rPr lang="en-US" sz="1200" u="none" dirty="0">
                <a:latin typeface="+mn-lt"/>
              </a:rPr>
              <a:t>CR2+ (</a:t>
            </a:r>
            <a:r>
              <a:rPr lang="en-US" sz="1200" b="0" i="0" u="none" dirty="0">
                <a:effectLst/>
                <a:latin typeface="+mn-lt"/>
              </a:rPr>
              <a:t>2nd or subsequent complete remission</a:t>
            </a:r>
            <a:r>
              <a:rPr lang="en-US" sz="12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200" dirty="0">
                <a:latin typeface="+mn-lt"/>
              </a:rPr>
              <a:t>70.1% (65.3-75.1%)</a:t>
            </a:r>
          </a:p>
          <a:p>
            <a:pPr marL="182891" indent="-174570" defTabSz="931042" eaLnBrk="0" fontAlgn="base" hangingPunct="0">
              <a:spcBef>
                <a:spcPct val="30000"/>
              </a:spcBef>
              <a:spcAft>
                <a:spcPct val="0"/>
              </a:spcAft>
              <a:buFont typeface="Arial" panose="020B0604020202020204" pitchFamily="34" charset="0"/>
              <a:buChar char="•"/>
              <a:defRPr/>
            </a:pPr>
            <a:r>
              <a:rPr lang="en-US" sz="1200" u="none" dirty="0">
                <a:latin typeface="+mn-lt"/>
              </a:rPr>
              <a:t>Relapse/never in CR (</a:t>
            </a:r>
            <a:r>
              <a:rPr lang="en-US" sz="12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200" dirty="0">
                <a:latin typeface="+mn-lt"/>
              </a:rPr>
              <a:t>35.6% (28.4-44.5%)</a:t>
            </a:r>
          </a:p>
          <a:p>
            <a:pPr marL="465521" lvl="1" defTabSz="931042" eaLnBrk="0" fontAlgn="base" hangingPunct="0">
              <a:spcBef>
                <a:spcPct val="30000"/>
              </a:spcBef>
              <a:spcAft>
                <a:spcPct val="0"/>
              </a:spcAft>
              <a:defRPr/>
            </a:pPr>
            <a:endParaRPr lang="en-US" sz="1200" dirty="0">
              <a:latin typeface="+mn-lt"/>
            </a:endParaRPr>
          </a:p>
          <a:p>
            <a:r>
              <a:rPr lang="en-US" sz="12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sz="1200" dirty="0">
              <a:latin typeface="+mn-lt"/>
            </a:endParaRPr>
          </a:p>
          <a:p>
            <a:pPr defTabSz="931042">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45</a:t>
            </a:fld>
            <a:endParaRPr lang="en-US"/>
          </a:p>
        </p:txBody>
      </p:sp>
    </p:spTree>
    <p:extLst>
      <p:ext uri="{BB962C8B-B14F-4D97-AF65-F5344CB8AC3E}">
        <p14:creationId xmlns:p14="http://schemas.microsoft.com/office/powerpoint/2010/main" val="929377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46:</a:t>
            </a:r>
            <a:r>
              <a:rPr lang="en-US" sz="1100" dirty="0">
                <a:latin typeface="+mn-lt"/>
              </a:rPr>
              <a:t> </a:t>
            </a:r>
            <a:r>
              <a:rPr lang="en-US" sz="1100" b="0" i="0" dirty="0">
                <a:effectLst/>
                <a:latin typeface="+mn-lt"/>
              </a:rPr>
              <a:t>Among 1,217 patients with a </a:t>
            </a:r>
            <a:r>
              <a:rPr lang="en-US" sz="1100" b="1" i="0" dirty="0">
                <a:effectLst/>
                <a:latin typeface="+mn-lt"/>
              </a:rPr>
              <a:t>matched related donor </a:t>
            </a:r>
            <a:r>
              <a:rPr lang="en-US" sz="1100" b="0" i="0" dirty="0">
                <a:effectLst/>
                <a:latin typeface="+mn-lt"/>
              </a:rPr>
              <a:t>allotransplants performed during 2016-2021 in recipients with </a:t>
            </a:r>
            <a:r>
              <a:rPr lang="en-US" sz="1100" dirty="0">
                <a:latin typeface="+mn-lt"/>
                <a:ea typeface="Calibri" panose="020F0502020204030204" pitchFamily="34" charset="0"/>
              </a:rPr>
              <a:t>early and advanced </a:t>
            </a:r>
            <a:r>
              <a:rPr lang="en-US" sz="1100" b="0" i="0" dirty="0">
                <a:effectLst/>
                <a:latin typeface="+mn-lt"/>
              </a:rPr>
              <a:t>disease MDS, the 3-year probabilities (95% CI) of survival following transplant according to disease status are</a:t>
            </a:r>
            <a:r>
              <a:rPr lang="en-US" sz="1100" dirty="0">
                <a:latin typeface="+mn-lt"/>
              </a:rPr>
              <a:t>:</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51.5% (45.8-57.8%)</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Advanced disease  53.7% (50.4-57.2%)</a:t>
            </a:r>
          </a:p>
          <a:p>
            <a:pPr defTabSz="931042" eaLnBrk="0" fontAlgn="base" hangingPunct="0">
              <a:spcBef>
                <a:spcPct val="30000"/>
              </a:spcBef>
              <a:spcAft>
                <a:spcPct val="0"/>
              </a:spcAft>
              <a:defRPr/>
            </a:pPr>
            <a:endParaRPr lang="en-US" sz="1100" dirty="0">
              <a:latin typeface="+mn-lt"/>
            </a:endParaRPr>
          </a:p>
          <a:p>
            <a:pPr defTabSz="931042" eaLnBrk="0" fontAlgn="base" hangingPunct="0">
              <a:spcBef>
                <a:spcPct val="30000"/>
              </a:spcBef>
              <a:spcAft>
                <a:spcPct val="0"/>
              </a:spcAft>
              <a:defRPr/>
            </a:pPr>
            <a:r>
              <a:rPr lang="en-US" sz="1100" dirty="0">
                <a:latin typeface="+mn-lt"/>
              </a:rPr>
              <a:t>The 3-year probabilities (95% CI) of survival following transplant among 3,126 patients with a </a:t>
            </a:r>
            <a:r>
              <a:rPr lang="en-US" sz="1100" b="1" dirty="0">
                <a:latin typeface="+mn-lt"/>
              </a:rPr>
              <a:t>matched unrelated donor</a:t>
            </a:r>
            <a:r>
              <a:rPr lang="en-US" sz="1100" dirty="0">
                <a:latin typeface="+mn-lt"/>
              </a:rPr>
              <a: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54.1% (50.5-57.9%)</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Advanced disease  48.7</a:t>
            </a:r>
            <a:r>
              <a:rPr lang="en-US" sz="1100" dirty="0">
                <a:latin typeface="+mn-lt"/>
              </a:rPr>
              <a:t>%</a:t>
            </a:r>
            <a:r>
              <a:rPr lang="en-US" sz="1100" u="none" dirty="0">
                <a:latin typeface="+mn-lt"/>
              </a:rPr>
              <a:t> (46.6-51.0%)</a:t>
            </a:r>
          </a:p>
          <a:p>
            <a:pPr marL="640091" lvl="1" indent="-174570" defTabSz="931042" eaLnBrk="0" fontAlgn="base" hangingPunct="0">
              <a:spcBef>
                <a:spcPct val="30000"/>
              </a:spcBef>
              <a:spcAft>
                <a:spcPct val="0"/>
              </a:spcAft>
              <a:buFont typeface="Arial" panose="020B0604020202020204" pitchFamily="34" charset="0"/>
              <a:buChar char="•"/>
              <a:defRPr/>
            </a:pPr>
            <a:endParaRPr lang="en-US" sz="1100" u="none" dirty="0">
              <a:latin typeface="+mn-lt"/>
            </a:endParaRPr>
          </a:p>
          <a:p>
            <a:pPr defTabSz="931042">
              <a:defRPr/>
            </a:pPr>
            <a:r>
              <a:rPr lang="en-US" sz="1100" b="1" dirty="0">
                <a:latin typeface="+mn-lt"/>
              </a:rPr>
              <a:t>Reference for MDS classifications: </a:t>
            </a:r>
          </a:p>
          <a:p>
            <a:pPr defTabSz="931042">
              <a:defRPr/>
            </a:pPr>
            <a:r>
              <a:rPr lang="en-US" sz="1100" u="sng" dirty="0">
                <a:latin typeface="+mn-lt"/>
                <a:hlinkClick r:id="rId3">
                  <a:extLst>
                    <a:ext uri="{A12FA001-AC4F-418D-AE19-62706E023703}">
                      <ahyp:hlinkClr xmlns:ahyp="http://schemas.microsoft.com/office/drawing/2018/hyperlinkcolor" val="tx"/>
                    </a:ext>
                  </a:extLst>
                </a:hlinkClick>
              </a:rPr>
              <a:t>https://higherlogicdownload.s3.amazonaws.com/ASBMT/43a1f41f-55cb-4c97-9e78-c03e867db505/UploadedImages/ASBMT_RFI_2018B_CIBMTR_Disease_Classifications.pdf</a:t>
            </a:r>
            <a:endParaRPr lang="en-US" sz="1100" u="sng"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46</a:t>
            </a:fld>
            <a:endParaRPr lang="en-US"/>
          </a:p>
        </p:txBody>
      </p:sp>
    </p:spTree>
    <p:extLst>
      <p:ext uri="{BB962C8B-B14F-4D97-AF65-F5344CB8AC3E}">
        <p14:creationId xmlns:p14="http://schemas.microsoft.com/office/powerpoint/2010/main" val="2225738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47:</a:t>
            </a:r>
            <a:r>
              <a:rPr lang="en-US" sz="1100" dirty="0">
                <a:latin typeface="+mn-lt"/>
              </a:rPr>
              <a:t> Among 950 adult patients with a </a:t>
            </a:r>
            <a:r>
              <a:rPr lang="en-US" sz="1100" b="1" dirty="0">
                <a:latin typeface="+mn-lt"/>
              </a:rPr>
              <a:t>haplo</a:t>
            </a:r>
            <a:r>
              <a:rPr lang="en-US" sz="1100" dirty="0">
                <a:latin typeface="+mn-lt"/>
              </a:rPr>
              <a:t> donor receiving </a:t>
            </a:r>
            <a:r>
              <a:rPr lang="en-US" sz="1100" b="1" dirty="0">
                <a:latin typeface="+mn-lt"/>
              </a:rPr>
              <a:t>allogeneic</a:t>
            </a:r>
            <a:r>
              <a:rPr lang="en-US" sz="1100" dirty="0">
                <a:latin typeface="+mn-lt"/>
              </a:rPr>
              <a:t> transplant</a:t>
            </a:r>
            <a:r>
              <a:rPr lang="en-US" sz="1100" baseline="0" dirty="0">
                <a:latin typeface="+mn-lt"/>
              </a:rPr>
              <a:t> for </a:t>
            </a:r>
            <a:r>
              <a:rPr lang="en-US" sz="1100" dirty="0">
                <a:latin typeface="+mn-lt"/>
                <a:ea typeface="Calibri" panose="020F0502020204030204" pitchFamily="34" charset="0"/>
              </a:rPr>
              <a:t>early and advanced </a:t>
            </a:r>
            <a:r>
              <a:rPr lang="en-US" sz="1100" dirty="0">
                <a:latin typeface="+mn-lt"/>
              </a:rPr>
              <a:t>MDS performed during 2016-2021,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46.7% (39.9-54.6%)</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Advanced disease  45.3% (41.5-49.3%)</a:t>
            </a:r>
          </a:p>
          <a:p>
            <a:pPr defTabSz="931042">
              <a:defRPr/>
            </a:pPr>
            <a:endParaRPr lang="en-US" sz="1100" dirty="0">
              <a:latin typeface="+mn-lt"/>
            </a:endParaRPr>
          </a:p>
          <a:p>
            <a:pPr defTabSz="931042" eaLnBrk="0" fontAlgn="base" hangingPunct="0">
              <a:spcBef>
                <a:spcPct val="30000"/>
              </a:spcBef>
              <a:spcAft>
                <a:spcPct val="0"/>
              </a:spcAft>
              <a:defRPr/>
            </a:pPr>
            <a:r>
              <a:rPr lang="en-US" sz="1100" dirty="0">
                <a:latin typeface="+mn-lt"/>
              </a:rPr>
              <a:t>Among 375 adult patients with a </a:t>
            </a:r>
            <a:r>
              <a:rPr lang="en-US" sz="1100" b="1" dirty="0">
                <a:latin typeface="+mn-lt"/>
              </a:rPr>
              <a:t>mismatched unrelated donor</a:t>
            </a:r>
            <a:r>
              <a:rPr lang="en-US" sz="1100" dirty="0">
                <a:latin typeface="+mn-lt"/>
              </a:rPr>
              <a:t>, the 3-year probabilities (95% CI) of survival following transplant according to disease status are:</a:t>
            </a:r>
          </a:p>
          <a:p>
            <a:pPr defTabSz="931042" eaLnBrk="0" fontAlgn="base" hangingPunct="0">
              <a:spcBef>
                <a:spcPct val="30000"/>
              </a:spcBef>
              <a:spcAft>
                <a:spcPct val="0"/>
              </a:spcAft>
              <a:defRPr/>
            </a:pPr>
            <a:endParaRPr lang="en-US" sz="1100"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55.2% (45.4-67.0%)</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Advanced disease  46.6% (40.7-53.3%)</a:t>
            </a:r>
          </a:p>
          <a:p>
            <a:pPr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47</a:t>
            </a:fld>
            <a:endParaRPr lang="en-US"/>
          </a:p>
        </p:txBody>
      </p:sp>
    </p:spTree>
    <p:extLst>
      <p:ext uri="{BB962C8B-B14F-4D97-AF65-F5344CB8AC3E}">
        <p14:creationId xmlns:p14="http://schemas.microsoft.com/office/powerpoint/2010/main" val="688298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latin typeface="+mn-lt"/>
              </a:rPr>
              <a:t>Slide 48:</a:t>
            </a:r>
            <a:endParaRPr lang="en-US" dirty="0">
              <a:latin typeface="+mn-lt"/>
            </a:endParaRPr>
          </a:p>
          <a:p>
            <a:pPr defTabSz="931042" eaLnBrk="0" fontAlgn="base" hangingPunct="0">
              <a:spcBef>
                <a:spcPct val="30000"/>
              </a:spcBef>
              <a:spcAft>
                <a:spcPct val="0"/>
              </a:spcAft>
              <a:defRPr/>
            </a:pPr>
            <a:r>
              <a:rPr lang="en-US" dirty="0">
                <a:latin typeface="+mn-lt"/>
              </a:rPr>
              <a:t>Among 740 adult patients with a </a:t>
            </a:r>
            <a:r>
              <a:rPr lang="en-US" b="1" dirty="0">
                <a:latin typeface="+mn-lt"/>
              </a:rPr>
              <a:t>matched 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69.1</a:t>
            </a:r>
            <a:r>
              <a:rPr lang="en-US" sz="1200" dirty="0">
                <a:latin typeface="+mn-lt"/>
              </a:rPr>
              <a:t>%</a:t>
            </a:r>
            <a:r>
              <a:rPr lang="en-US" dirty="0">
                <a:latin typeface="+mn-lt"/>
              </a:rPr>
              <a:t> (64.7-73.8%)</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55.9</a:t>
            </a:r>
            <a:r>
              <a:rPr lang="en-US" sz="1200" dirty="0">
                <a:latin typeface="+mn-lt"/>
              </a:rPr>
              <a:t>%</a:t>
            </a:r>
            <a:r>
              <a:rPr lang="en-US" dirty="0">
                <a:latin typeface="+mn-lt"/>
              </a:rPr>
              <a:t> (49.9-62.5%)</a:t>
            </a: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1,615 adult patients with a </a:t>
            </a:r>
            <a:r>
              <a:rPr lang="en-US" b="1" dirty="0">
                <a:latin typeface="+mn-lt"/>
              </a:rPr>
              <a:t>matched unrelated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58.9</a:t>
            </a:r>
            <a:r>
              <a:rPr lang="en-US" sz="1200" dirty="0">
                <a:latin typeface="+mn-lt"/>
              </a:rPr>
              <a:t>%</a:t>
            </a:r>
            <a:r>
              <a:rPr lang="en-US" dirty="0">
                <a:latin typeface="+mn-lt"/>
              </a:rPr>
              <a:t> (55.7-62.4%)</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57.0</a:t>
            </a:r>
            <a:r>
              <a:rPr lang="en-US" sz="1200" dirty="0">
                <a:latin typeface="+mn-lt"/>
              </a:rPr>
              <a:t>%</a:t>
            </a:r>
            <a:r>
              <a:rPr lang="en-US" dirty="0">
                <a:latin typeface="+mn-lt"/>
              </a:rPr>
              <a:t> (53.0-61.4%)</a:t>
            </a: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48</a:t>
            </a:fld>
            <a:endParaRPr lang="en-US"/>
          </a:p>
        </p:txBody>
      </p:sp>
    </p:spTree>
    <p:extLst>
      <p:ext uri="{BB962C8B-B14F-4D97-AF65-F5344CB8AC3E}">
        <p14:creationId xmlns:p14="http://schemas.microsoft.com/office/powerpoint/2010/main" val="3621219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49: </a:t>
            </a:r>
            <a:r>
              <a:rPr lang="en-US" sz="1100" dirty="0">
                <a:latin typeface="+mn-lt"/>
              </a:rPr>
              <a:t>Among 1,679 adult patients with a </a:t>
            </a:r>
            <a:r>
              <a:rPr lang="en-US" sz="1100" b="1" dirty="0">
                <a:latin typeface="+mn-lt"/>
              </a:rPr>
              <a:t>matched related donor</a:t>
            </a:r>
            <a:r>
              <a:rPr lang="en-US" sz="1100" dirty="0">
                <a:latin typeface="+mn-lt"/>
              </a:rPr>
              <a:t>,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71.4</a:t>
            </a:r>
            <a:r>
              <a:rPr lang="en-US" sz="1100" dirty="0">
                <a:latin typeface="+mn-lt"/>
              </a:rPr>
              <a:t>%</a:t>
            </a:r>
            <a:r>
              <a:rPr lang="en-US" sz="1100" u="none" dirty="0">
                <a:latin typeface="+mn-lt"/>
              </a:rPr>
              <a:t> (68.8-74.2%</a:t>
            </a:r>
            <a:r>
              <a:rPr lang="en-US" sz="1100" dirty="0">
                <a:latin typeface="+mn-lt"/>
              </a:rPr>
              <a:t>)</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54.7</a:t>
            </a:r>
            <a:r>
              <a:rPr lang="en-US" sz="1100" dirty="0">
                <a:latin typeface="+mn-lt"/>
              </a:rPr>
              <a:t>%</a:t>
            </a:r>
            <a:r>
              <a:rPr lang="en-US" sz="1100" u="none" dirty="0">
                <a:latin typeface="+mn-lt"/>
              </a:rPr>
              <a:t> (49.4-60.6%)</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52.7</a:t>
            </a:r>
            <a:r>
              <a:rPr lang="en-US" sz="1100" dirty="0">
                <a:latin typeface="+mn-lt"/>
              </a:rPr>
              <a:t>%</a:t>
            </a:r>
            <a:r>
              <a:rPr lang="en-US" sz="1100" b="0" u="none" dirty="0">
                <a:latin typeface="+mn-lt"/>
              </a:rPr>
              <a:t> (42.6-65.1%)</a:t>
            </a:r>
            <a:endParaRPr lang="en-US" sz="1100" u="none" dirty="0">
              <a:latin typeface="+mn-lt"/>
            </a:endParaRPr>
          </a:p>
          <a:p>
            <a:pPr defTabSz="931042" eaLnBrk="0" fontAlgn="base" hangingPunct="0">
              <a:spcBef>
                <a:spcPct val="30000"/>
              </a:spcBef>
              <a:spcAft>
                <a:spcPct val="0"/>
              </a:spcAft>
              <a:defRPr/>
            </a:pPr>
            <a:endParaRPr lang="en-US" sz="1100" dirty="0">
              <a:latin typeface="+mn-lt"/>
            </a:endParaRPr>
          </a:p>
          <a:p>
            <a:pPr defTabSz="931042" eaLnBrk="0" fontAlgn="base" hangingPunct="0">
              <a:spcBef>
                <a:spcPct val="30000"/>
              </a:spcBef>
              <a:spcAft>
                <a:spcPct val="0"/>
              </a:spcAft>
              <a:defRPr/>
            </a:pPr>
            <a:r>
              <a:rPr lang="en-US" sz="1100" b="0" dirty="0">
                <a:latin typeface="+mn-lt"/>
              </a:rPr>
              <a:t>Among the 2,302 </a:t>
            </a:r>
            <a:r>
              <a:rPr lang="en-US" sz="1100" dirty="0">
                <a:latin typeface="+mn-lt"/>
              </a:rPr>
              <a:t>adult </a:t>
            </a:r>
            <a:r>
              <a:rPr lang="en-US" sz="1100" b="0" dirty="0">
                <a:latin typeface="+mn-lt"/>
              </a:rPr>
              <a:t>recipients of </a:t>
            </a:r>
            <a:r>
              <a:rPr lang="en-US" sz="1100" b="1" dirty="0">
                <a:latin typeface="+mn-lt"/>
              </a:rPr>
              <a:t>matched unrelated donor </a:t>
            </a:r>
            <a:r>
              <a:rPr lang="en-US" sz="1100" b="0" dirty="0">
                <a:latin typeface="+mn-lt"/>
              </a:rPr>
              <a:t>HCT. </a:t>
            </a:r>
            <a:r>
              <a:rPr lang="en-US" sz="1100" dirty="0">
                <a:latin typeface="+mn-lt"/>
              </a:rPr>
              <a:t>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67.4</a:t>
            </a:r>
            <a:r>
              <a:rPr lang="en-US" sz="1100" dirty="0">
                <a:latin typeface="+mn-lt"/>
              </a:rPr>
              <a:t>%</a:t>
            </a:r>
            <a:r>
              <a:rPr lang="en-US" sz="1100" u="none" dirty="0">
                <a:latin typeface="+mn-lt"/>
              </a:rPr>
              <a:t> (65.1-69.8%)</a:t>
            </a:r>
            <a:endParaRPr lang="en-US" sz="1100"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54.1</a:t>
            </a:r>
            <a:r>
              <a:rPr lang="en-US" sz="1100" dirty="0">
                <a:latin typeface="+mn-lt"/>
              </a:rPr>
              <a:t>%</a:t>
            </a:r>
            <a:r>
              <a:rPr lang="en-US" sz="1100" u="none" dirty="0">
                <a:latin typeface="+mn-lt"/>
              </a:rPr>
              <a:t> (49.5-59.1%)</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37.4</a:t>
            </a:r>
            <a:r>
              <a:rPr lang="en-US" sz="1100" dirty="0">
                <a:latin typeface="+mn-lt"/>
              </a:rPr>
              <a:t>%</a:t>
            </a:r>
            <a:r>
              <a:rPr lang="en-US" sz="1100" b="0" u="none" dirty="0">
                <a:latin typeface="+mn-lt"/>
              </a:rPr>
              <a:t> (28.7-48.7%)</a:t>
            </a:r>
          </a:p>
          <a:p>
            <a:pPr marL="465521" lvl="1"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49</a:t>
            </a:fld>
            <a:endParaRPr lang="en-US"/>
          </a:p>
        </p:txBody>
      </p:sp>
    </p:spTree>
    <p:extLst>
      <p:ext uri="{BB962C8B-B14F-4D97-AF65-F5344CB8AC3E}">
        <p14:creationId xmlns:p14="http://schemas.microsoft.com/office/powerpoint/2010/main" val="1717022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50:</a:t>
            </a:r>
            <a:r>
              <a:rPr lang="en-US" sz="1100" dirty="0">
                <a:latin typeface="+mn-lt"/>
              </a:rPr>
              <a:t> Among 1,256 adult patient</a:t>
            </a:r>
            <a:r>
              <a:rPr lang="en-US" sz="1100" baseline="0" dirty="0">
                <a:latin typeface="+mn-lt"/>
              </a:rPr>
              <a:t>s</a:t>
            </a:r>
            <a:r>
              <a:rPr lang="en-US" sz="1100" dirty="0">
                <a:latin typeface="+mn-lt"/>
              </a:rPr>
              <a:t> receiving a haplo donor transplant for ALL</a:t>
            </a:r>
            <a:r>
              <a:rPr lang="en-US" sz="1100" baseline="0" dirty="0">
                <a:latin typeface="+mn-lt"/>
              </a:rPr>
              <a:t> during 2016-2021</a:t>
            </a:r>
            <a:r>
              <a:rPr lang="en-US" sz="1100" dirty="0">
                <a:latin typeface="+mn-lt"/>
              </a:rPr>
              <a:t>, the 3-year probabilities (95% CI) of survival following transplant according to disease status are:</a:t>
            </a:r>
          </a:p>
          <a:p>
            <a:pPr defTabSz="931042" eaLnBrk="0" fontAlgn="base" hangingPunct="0">
              <a:spcBef>
                <a:spcPct val="30000"/>
              </a:spcBef>
              <a:spcAft>
                <a:spcPct val="0"/>
              </a:spcAft>
              <a:defRPr/>
            </a:pPr>
            <a:endParaRPr lang="en-US" sz="1100"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70.6% (67.2-74.0%)</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46.9</a:t>
            </a:r>
            <a:r>
              <a:rPr lang="en-US" sz="1100" dirty="0">
                <a:latin typeface="+mn-lt"/>
              </a:rPr>
              <a:t>%</a:t>
            </a:r>
            <a:r>
              <a:rPr lang="en-US" sz="1100" u="none" dirty="0">
                <a:latin typeface="+mn-lt"/>
              </a:rPr>
              <a:t> (41.3-53.1%)</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44.3</a:t>
            </a:r>
            <a:r>
              <a:rPr lang="en-US" sz="1100" dirty="0">
                <a:latin typeface="+mn-lt"/>
              </a:rPr>
              <a:t>%</a:t>
            </a:r>
            <a:r>
              <a:rPr lang="en-US" sz="1100" b="0" u="none" dirty="0">
                <a:latin typeface="+mn-lt"/>
              </a:rPr>
              <a:t> (33.2-59.1%)</a:t>
            </a:r>
            <a:endParaRPr lang="en-US" sz="1100" u="none" dirty="0">
              <a:latin typeface="+mn-lt"/>
            </a:endParaRPr>
          </a:p>
          <a:p>
            <a:pPr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50</a:t>
            </a:fld>
            <a:endParaRPr lang="en-US"/>
          </a:p>
        </p:txBody>
      </p:sp>
    </p:spTree>
    <p:extLst>
      <p:ext uri="{BB962C8B-B14F-4D97-AF65-F5344CB8AC3E}">
        <p14:creationId xmlns:p14="http://schemas.microsoft.com/office/powerpoint/2010/main" val="3896648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 </a:t>
            </a:r>
            <a:r>
              <a:rPr lang="en-US" b="0" dirty="0"/>
              <a:t>This slide shows the relative proportion of allogeneic transplants performed by donor type annually, 2012-2022.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6</a:t>
            </a:fld>
            <a:endParaRPr lang="en-US"/>
          </a:p>
        </p:txBody>
      </p:sp>
    </p:spTree>
    <p:extLst>
      <p:ext uri="{BB962C8B-B14F-4D97-AF65-F5344CB8AC3E}">
        <p14:creationId xmlns:p14="http://schemas.microsoft.com/office/powerpoint/2010/main" val="2279516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51:</a:t>
            </a:r>
            <a:r>
              <a:rPr lang="en-US" sz="1100" b="1" baseline="0" dirty="0">
                <a:latin typeface="+mn-lt"/>
              </a:rPr>
              <a:t> </a:t>
            </a:r>
            <a:r>
              <a:rPr lang="en-US" sz="1100" dirty="0">
                <a:latin typeface="+mn-lt"/>
              </a:rPr>
              <a:t>Among 1,721 pediatric patient</a:t>
            </a:r>
            <a:r>
              <a:rPr lang="en-US" sz="1100" baseline="0" dirty="0">
                <a:latin typeface="+mn-lt"/>
              </a:rPr>
              <a:t>s</a:t>
            </a:r>
            <a:r>
              <a:rPr lang="en-US" sz="1100" dirty="0">
                <a:latin typeface="+mn-lt"/>
              </a:rPr>
              <a:t> receiving </a:t>
            </a:r>
            <a:r>
              <a:rPr lang="en-US" sz="1100" b="1" dirty="0">
                <a:latin typeface="+mn-lt"/>
              </a:rPr>
              <a:t>allogeneic</a:t>
            </a:r>
            <a:r>
              <a:rPr lang="en-US" sz="1100" dirty="0">
                <a:latin typeface="+mn-lt"/>
              </a:rPr>
              <a:t> transplant for ALL</a:t>
            </a:r>
            <a:r>
              <a:rPr lang="en-US" sz="1100" baseline="0" dirty="0">
                <a:latin typeface="+mn-lt"/>
              </a:rPr>
              <a:t> during 2016-2021</a:t>
            </a:r>
            <a:r>
              <a:rPr lang="en-US" sz="1100" dirty="0">
                <a:latin typeface="+mn-lt"/>
              </a:rPr>
              <a:t>, the 3-year probabilities (95% CI) of survival following transplant according to disease status are:</a:t>
            </a:r>
          </a:p>
          <a:p>
            <a:pPr defTabSz="931042" eaLnBrk="0" fontAlgn="base" hangingPunct="0">
              <a:spcBef>
                <a:spcPct val="30000"/>
              </a:spcBef>
              <a:spcAft>
                <a:spcPct val="0"/>
              </a:spcAft>
              <a:defRPr/>
            </a:pPr>
            <a:endParaRPr lang="en-US" sz="1100"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80.0% (76.7-83.4%)</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71.5</a:t>
            </a:r>
            <a:r>
              <a:rPr lang="en-US" sz="1100" dirty="0">
                <a:latin typeface="+mn-lt"/>
              </a:rPr>
              <a:t>%</a:t>
            </a:r>
            <a:r>
              <a:rPr lang="en-US" sz="1100" u="none" dirty="0">
                <a:latin typeface="+mn-lt"/>
              </a:rPr>
              <a:t> (68.7-74.4%)</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62.6</a:t>
            </a:r>
            <a:r>
              <a:rPr lang="en-US" sz="1100" dirty="0">
                <a:latin typeface="+mn-lt"/>
              </a:rPr>
              <a:t>%</a:t>
            </a:r>
            <a:r>
              <a:rPr lang="en-US" sz="1100" b="0" u="none" dirty="0">
                <a:latin typeface="+mn-lt"/>
              </a:rPr>
              <a:t> (50.6-77.5%)</a:t>
            </a:r>
            <a:endParaRPr lang="en-US" sz="1100" u="none" dirty="0">
              <a:latin typeface="+mn-lt"/>
            </a:endParaRPr>
          </a:p>
          <a:p>
            <a:pPr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pPr defTabSz="931042">
              <a:defRPr/>
            </a:pP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51</a:t>
            </a:fld>
            <a:endParaRPr lang="en-US"/>
          </a:p>
        </p:txBody>
      </p:sp>
    </p:spTree>
    <p:extLst>
      <p:ext uri="{BB962C8B-B14F-4D97-AF65-F5344CB8AC3E}">
        <p14:creationId xmlns:p14="http://schemas.microsoft.com/office/powerpoint/2010/main" val="1020679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52: </a:t>
            </a:r>
            <a:r>
              <a:rPr lang="en-US" altLang="zh-CN" sz="1100" b="1" dirty="0">
                <a:latin typeface="+mn-lt"/>
              </a:rPr>
              <a:t>A</a:t>
            </a:r>
            <a:r>
              <a:rPr lang="en-US" sz="1100" b="1" dirty="0">
                <a:latin typeface="+mn-lt"/>
              </a:rPr>
              <a:t>llogeneic</a:t>
            </a:r>
            <a:r>
              <a:rPr lang="en-US" sz="1100" dirty="0">
                <a:latin typeface="+mn-lt"/>
              </a:rPr>
              <a:t> HCT is the treatment of choice for young patients with severe aplastic anemia (SAA) who have an HLA-matched sibling donor. </a:t>
            </a:r>
          </a:p>
          <a:p>
            <a:pPr defTabSz="931042" eaLnBrk="0" fontAlgn="base" hangingPunct="0">
              <a:spcBef>
                <a:spcPct val="30000"/>
              </a:spcBef>
              <a:spcAft>
                <a:spcPct val="0"/>
              </a:spcAft>
              <a:defRPr/>
            </a:pPr>
            <a:r>
              <a:rPr lang="en-US" sz="1100" dirty="0">
                <a:latin typeface="+mn-lt"/>
              </a:rPr>
              <a:t>Among 734 </a:t>
            </a:r>
            <a:r>
              <a:rPr lang="en-US" sz="1100" b="1" dirty="0">
                <a:latin typeface="+mn-lt"/>
              </a:rPr>
              <a:t>pediatric</a:t>
            </a:r>
            <a:r>
              <a:rPr lang="en-US" sz="1100" dirty="0">
                <a:latin typeface="+mn-lt"/>
              </a:rPr>
              <a:t> patients who underwent transplantation for SAA during 2016-2021, the 3-year probabilities (95% CI) of survival following transplant according by donor type are:</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Matched related donors</a:t>
            </a:r>
            <a:r>
              <a:rPr lang="en-US" sz="1100" u="none" dirty="0">
                <a:latin typeface="+mn-lt"/>
              </a:rPr>
              <a:t>		</a:t>
            </a:r>
            <a:r>
              <a:rPr lang="en-US" sz="1100" dirty="0">
                <a:latin typeface="+mn-lt"/>
              </a:rPr>
              <a:t>98.6% (97.3-100.0%)</a:t>
            </a:r>
            <a:endParaRPr lang="en-US" sz="1100" u="none"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Matched unrelated donors</a:t>
            </a:r>
            <a:r>
              <a:rPr lang="en-US" sz="1100" u="none" dirty="0">
                <a:latin typeface="+mn-lt"/>
              </a:rPr>
              <a:t> </a:t>
            </a:r>
            <a:r>
              <a:rPr lang="en-US" sz="1100" b="0" u="none" dirty="0">
                <a:latin typeface="+mn-lt"/>
              </a:rPr>
              <a:t>		</a:t>
            </a:r>
            <a:r>
              <a:rPr lang="en-US" sz="1100" dirty="0">
                <a:latin typeface="+mn-lt"/>
              </a:rPr>
              <a:t>92.5% (89.3-95.9%)</a:t>
            </a:r>
            <a:endParaRPr lang="en-US" sz="1100" u="none" dirty="0">
              <a:latin typeface="+mn-lt"/>
            </a:endParaRP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mn-lt"/>
              </a:rPr>
              <a:t>Mismatched unrelated donors 		</a:t>
            </a:r>
            <a:r>
              <a:rPr lang="en-US" sz="1100" dirty="0">
                <a:latin typeface="+mn-lt"/>
              </a:rPr>
              <a:t>89.2% (81.7-97.4%)</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Haplo</a:t>
            </a:r>
            <a:r>
              <a:rPr lang="en-US" sz="1100" dirty="0">
                <a:latin typeface="+mn-lt"/>
              </a:rPr>
              <a:t> donors</a:t>
            </a:r>
            <a:r>
              <a:rPr lang="en-US" sz="1100" b="0" u="none" dirty="0">
                <a:latin typeface="+mn-lt"/>
              </a:rPr>
              <a:t> </a:t>
            </a:r>
            <a:r>
              <a:rPr lang="en-US" sz="1100" dirty="0">
                <a:latin typeface="+mn-lt"/>
              </a:rPr>
              <a:t>			88.9% (82.9-95.4%)</a:t>
            </a:r>
          </a:p>
          <a:p>
            <a:pPr marL="640091" lvl="1" indent="-174570" defTabSz="931042" eaLnBrk="0" fontAlgn="base" hangingPunct="0">
              <a:spcBef>
                <a:spcPct val="30000"/>
              </a:spcBef>
              <a:spcAft>
                <a:spcPct val="0"/>
              </a:spcAft>
              <a:buFont typeface="Arial" panose="020B0604020202020204" pitchFamily="34" charset="0"/>
              <a:buChar char="•"/>
              <a:defRPr/>
            </a:pPr>
            <a:endParaRPr lang="en-US" sz="1100" u="none" dirty="0">
              <a:latin typeface="+mn-lt"/>
            </a:endParaRPr>
          </a:p>
          <a:p>
            <a:pPr defTabSz="931042" eaLnBrk="0" fontAlgn="base" hangingPunct="0">
              <a:spcBef>
                <a:spcPct val="30000"/>
              </a:spcBef>
              <a:spcAft>
                <a:spcPct val="0"/>
              </a:spcAft>
              <a:defRPr/>
            </a:pPr>
            <a:r>
              <a:rPr lang="en-US" sz="1100" dirty="0">
                <a:latin typeface="+mn-lt"/>
              </a:rPr>
              <a:t>Among 1,064 </a:t>
            </a:r>
            <a:r>
              <a:rPr lang="en-US" sz="1100" b="1" dirty="0">
                <a:latin typeface="+mn-lt"/>
              </a:rPr>
              <a:t>adult</a:t>
            </a:r>
            <a:r>
              <a:rPr lang="en-US" sz="1100" dirty="0">
                <a:latin typeface="+mn-lt"/>
              </a:rPr>
              <a:t> patients who underwent transplantation for SAA during 2016-2021, the 3-year probabilities (95% CI) of survival following transplant according by donor type are:</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mn-lt"/>
              </a:rPr>
              <a:t>Matched related donors </a:t>
            </a:r>
            <a:r>
              <a:rPr lang="en-US" sz="1100" u="none" dirty="0">
                <a:latin typeface="+mn-lt"/>
              </a:rPr>
              <a:t>		88.8</a:t>
            </a:r>
            <a:r>
              <a:rPr lang="en-US" sz="1100" dirty="0">
                <a:latin typeface="+mn-lt"/>
              </a:rPr>
              <a:t>%</a:t>
            </a:r>
            <a:r>
              <a:rPr lang="en-US" sz="1100" u="none" dirty="0">
                <a:latin typeface="+mn-lt"/>
              </a:rPr>
              <a:t> (85.4-92.3%)</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Haplo</a:t>
            </a:r>
            <a:r>
              <a:rPr lang="en-US" sz="1100" dirty="0">
                <a:latin typeface="+mn-lt"/>
              </a:rPr>
              <a:t> donors</a:t>
            </a:r>
            <a:r>
              <a:rPr lang="en-US" sz="1100" b="0" u="none" dirty="0">
                <a:latin typeface="+mn-lt"/>
              </a:rPr>
              <a:t> </a:t>
            </a:r>
            <a:r>
              <a:rPr lang="en-US" sz="1100" dirty="0">
                <a:latin typeface="+mn-lt"/>
              </a:rPr>
              <a:t>			85.9% (81.0-91.2%)</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Matched unrelated donors</a:t>
            </a:r>
            <a:r>
              <a:rPr lang="en-US" sz="1100" u="none" dirty="0">
                <a:latin typeface="+mn-lt"/>
              </a:rPr>
              <a:t> </a:t>
            </a:r>
            <a:r>
              <a:rPr lang="en-US" sz="1100" b="0" u="none" dirty="0">
                <a:latin typeface="+mn-lt"/>
              </a:rPr>
              <a:t>		</a:t>
            </a:r>
            <a:r>
              <a:rPr lang="en-US" sz="1100" dirty="0">
                <a:latin typeface="+mn-lt"/>
              </a:rPr>
              <a:t>78.3% (74.4-82.4%)</a:t>
            </a:r>
            <a:endParaRPr lang="en-US" sz="1100" u="none"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Mismatched unrelated donors 		74.8</a:t>
            </a:r>
            <a:r>
              <a:rPr lang="en-US" sz="1100" dirty="0">
                <a:latin typeface="+mn-lt"/>
              </a:rPr>
              <a:t>%</a:t>
            </a:r>
            <a:r>
              <a:rPr lang="en-US" sz="1100" baseline="0" dirty="0">
                <a:latin typeface="+mn-lt"/>
              </a:rPr>
              <a:t> (64.2-87.2%)</a:t>
            </a:r>
            <a:endParaRPr lang="en-US" sz="1100" u="none" dirty="0">
              <a:latin typeface="+mn-lt"/>
            </a:endParaRPr>
          </a:p>
          <a:p>
            <a:endParaRPr lang="en-US" sz="1100" dirty="0">
              <a:latin typeface="+mn-lt"/>
              <a:ea typeface="DengXian" panose="02010600030101010101" pitchFamily="2" charset="-122"/>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52</a:t>
            </a:fld>
            <a:endParaRPr lang="en-US"/>
          </a:p>
        </p:txBody>
      </p:sp>
    </p:spTree>
    <p:extLst>
      <p:ext uri="{BB962C8B-B14F-4D97-AF65-F5344CB8AC3E}">
        <p14:creationId xmlns:p14="http://schemas.microsoft.com/office/powerpoint/2010/main" val="211002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latin typeface="+mn-lt"/>
              </a:rPr>
              <a:t>Slide 53:</a:t>
            </a:r>
            <a:r>
              <a:rPr lang="en-US" b="1" baseline="0" dirty="0">
                <a:latin typeface="+mn-lt"/>
              </a:rPr>
              <a:t> </a:t>
            </a:r>
            <a:r>
              <a:rPr lang="en-US" dirty="0">
                <a:latin typeface="+mn-lt"/>
              </a:rPr>
              <a:t>Among 638 pediatric patient</a:t>
            </a:r>
            <a:r>
              <a:rPr lang="en-US" baseline="0" dirty="0">
                <a:latin typeface="+mn-lt"/>
              </a:rPr>
              <a:t>s</a:t>
            </a:r>
            <a:r>
              <a:rPr lang="en-US" dirty="0">
                <a:latin typeface="+mn-lt"/>
              </a:rPr>
              <a:t> receiving </a:t>
            </a:r>
            <a:r>
              <a:rPr lang="en-US" b="1" dirty="0">
                <a:latin typeface="+mn-lt"/>
              </a:rPr>
              <a:t>allogeneic</a:t>
            </a:r>
            <a:r>
              <a:rPr lang="en-US" dirty="0">
                <a:latin typeface="+mn-lt"/>
              </a:rPr>
              <a:t> transplant for SCD</a:t>
            </a:r>
            <a:r>
              <a:rPr lang="en-US" baseline="0" dirty="0">
                <a:latin typeface="+mn-lt"/>
              </a:rPr>
              <a:t> during 2016-2021</a:t>
            </a:r>
            <a:r>
              <a:rPr lang="en-US" dirty="0">
                <a:latin typeface="+mn-lt"/>
              </a:rPr>
              <a:t>, the 3-year probabilities (95% CI) of survival following transplant is:</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Overall	95.4</a:t>
            </a:r>
            <a:r>
              <a:rPr lang="en-US" sz="1200" dirty="0">
                <a:latin typeface="+mn-lt"/>
              </a:rPr>
              <a:t>%</a:t>
            </a:r>
            <a:r>
              <a:rPr lang="en-US" dirty="0">
                <a:latin typeface="+mn-lt"/>
              </a:rPr>
              <a:t> (93.7-97.2%)</a:t>
            </a:r>
            <a:endParaRPr lang="en-US" u="none" dirty="0">
              <a:latin typeface="+mn-lt"/>
            </a:endParaRP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53</a:t>
            </a:fld>
            <a:endParaRPr lang="en-US"/>
          </a:p>
        </p:txBody>
      </p:sp>
    </p:spTree>
    <p:extLst>
      <p:ext uri="{BB962C8B-B14F-4D97-AF65-F5344CB8AC3E}">
        <p14:creationId xmlns:p14="http://schemas.microsoft.com/office/powerpoint/2010/main" val="852137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latin typeface="+mn-lt"/>
              </a:rPr>
              <a:t>Slide 54:</a:t>
            </a:r>
            <a:r>
              <a:rPr lang="en-US" b="1" baseline="0" dirty="0">
                <a:latin typeface="+mn-lt"/>
              </a:rPr>
              <a:t> </a:t>
            </a:r>
            <a:r>
              <a:rPr lang="en-US" dirty="0">
                <a:latin typeface="+mn-lt"/>
              </a:rPr>
              <a:t>Among 987 pediatric patient</a:t>
            </a:r>
            <a:r>
              <a:rPr lang="en-US" baseline="0" dirty="0">
                <a:latin typeface="+mn-lt"/>
              </a:rPr>
              <a:t>s</a:t>
            </a:r>
            <a:r>
              <a:rPr lang="en-US" dirty="0">
                <a:latin typeface="+mn-lt"/>
              </a:rPr>
              <a:t> receiving </a:t>
            </a:r>
            <a:r>
              <a:rPr lang="en-US" b="1" dirty="0">
                <a:latin typeface="+mn-lt"/>
              </a:rPr>
              <a:t>allogeneic</a:t>
            </a:r>
            <a:r>
              <a:rPr lang="en-US" dirty="0">
                <a:latin typeface="+mn-lt"/>
              </a:rPr>
              <a:t> transplant for PID</a:t>
            </a:r>
            <a:r>
              <a:rPr lang="en-US" baseline="0" dirty="0">
                <a:latin typeface="+mn-lt"/>
              </a:rPr>
              <a:t> during 2016-2021</a:t>
            </a:r>
            <a:r>
              <a:rPr lang="en-US" dirty="0">
                <a:latin typeface="+mn-lt"/>
              </a:rPr>
              <a:t>, the 3-year probabilities (95% CI) of survival following transplant is:</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Overall	81.4</a:t>
            </a:r>
            <a:r>
              <a:rPr lang="en-US" sz="1200" dirty="0">
                <a:latin typeface="+mn-lt"/>
              </a:rPr>
              <a:t>%</a:t>
            </a:r>
            <a:r>
              <a:rPr lang="en-US" dirty="0">
                <a:latin typeface="+mn-lt"/>
              </a:rPr>
              <a:t> (79.0-84.0%)</a:t>
            </a:r>
            <a:endParaRPr lang="en-US" u="none" dirty="0">
              <a:latin typeface="+mn-lt"/>
            </a:endParaRP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54</a:t>
            </a:fld>
            <a:endParaRPr lang="en-US"/>
          </a:p>
        </p:txBody>
      </p:sp>
    </p:spTree>
    <p:extLst>
      <p:ext uri="{BB962C8B-B14F-4D97-AF65-F5344CB8AC3E}">
        <p14:creationId xmlns:p14="http://schemas.microsoft.com/office/powerpoint/2010/main" val="3510086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latin typeface="+mn-lt"/>
              </a:rPr>
              <a:t>Slide 55: </a:t>
            </a:r>
            <a:r>
              <a:rPr lang="en-US" dirty="0">
                <a:latin typeface="+mn-lt"/>
              </a:rPr>
              <a:t>Among the 4,921 patients receiving </a:t>
            </a:r>
            <a:r>
              <a:rPr lang="en-US" b="1" dirty="0">
                <a:latin typeface="+mn-lt"/>
              </a:rPr>
              <a:t>autologous</a:t>
            </a:r>
            <a:r>
              <a:rPr lang="en-US" dirty="0">
                <a:latin typeface="+mn-lt"/>
              </a:rPr>
              <a:t> HCT for </a:t>
            </a:r>
            <a:r>
              <a:rPr lang="en-US" sz="1800" kern="12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Hodgkin lymphoma (HL)</a:t>
            </a:r>
            <a:r>
              <a:rPr lang="en-US" dirty="0">
                <a:latin typeface="+mn-lt"/>
              </a:rPr>
              <a:t>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Chemosensitive disease	92.6</a:t>
            </a:r>
            <a:r>
              <a:rPr lang="en-US" sz="1200" dirty="0">
                <a:latin typeface="+mn-lt"/>
              </a:rPr>
              <a:t>%</a:t>
            </a:r>
            <a:r>
              <a:rPr lang="en-US" dirty="0">
                <a:latin typeface="+mn-lt"/>
              </a:rPr>
              <a:t> (91.7-93.5%)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Chemoresistant disease </a:t>
            </a:r>
            <a:r>
              <a:rPr lang="en-US" u="none" dirty="0">
                <a:latin typeface="+mn-lt"/>
              </a:rPr>
              <a:t> 	88.7</a:t>
            </a:r>
            <a:r>
              <a:rPr lang="en-US" sz="1200" dirty="0">
                <a:latin typeface="+mn-lt"/>
              </a:rPr>
              <a:t>%</a:t>
            </a:r>
            <a:r>
              <a:rPr lang="en-US" u="none" dirty="0">
                <a:latin typeface="+mn-lt"/>
              </a:rPr>
              <a:t> (84.5-93.1%)</a:t>
            </a:r>
            <a:endParaRPr lang="en-US" dirty="0">
              <a:latin typeface="+mn-lt"/>
            </a:endParaRP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the 699 patients receiving </a:t>
            </a:r>
            <a:r>
              <a:rPr lang="en-US" b="1" dirty="0">
                <a:latin typeface="+mn-lt"/>
              </a:rPr>
              <a:t>allogeneic</a:t>
            </a:r>
            <a:r>
              <a:rPr lang="en-US" dirty="0">
                <a:latin typeface="+mn-lt"/>
              </a:rPr>
              <a:t> HCT for HL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Chemosensitive disease	74.2</a:t>
            </a:r>
            <a:r>
              <a:rPr lang="en-US" sz="1200" dirty="0">
                <a:latin typeface="+mn-lt"/>
              </a:rPr>
              <a:t>%</a:t>
            </a:r>
            <a:r>
              <a:rPr lang="en-US" dirty="0">
                <a:latin typeface="+mn-lt"/>
              </a:rPr>
              <a:t> (70.5-78.1%)</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Chemoresistant disease </a:t>
            </a:r>
            <a:r>
              <a:rPr lang="en-US" u="none" dirty="0">
                <a:latin typeface="+mn-lt"/>
              </a:rPr>
              <a:t> 	58.2</a:t>
            </a:r>
            <a:r>
              <a:rPr lang="en-US" sz="1200" dirty="0">
                <a:latin typeface="+mn-lt"/>
              </a:rPr>
              <a:t>%</a:t>
            </a:r>
            <a:r>
              <a:rPr lang="en-US" u="none" dirty="0">
                <a:latin typeface="+mn-lt"/>
              </a:rPr>
              <a:t> (49.3-68.9%)</a:t>
            </a:r>
          </a:p>
          <a:p>
            <a:pPr marL="465521" lvl="1"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55</a:t>
            </a:fld>
            <a:endParaRPr lang="en-US"/>
          </a:p>
        </p:txBody>
      </p:sp>
    </p:spTree>
    <p:extLst>
      <p:ext uri="{BB962C8B-B14F-4D97-AF65-F5344CB8AC3E}">
        <p14:creationId xmlns:p14="http://schemas.microsoft.com/office/powerpoint/2010/main" val="4273681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56:</a:t>
            </a:r>
            <a:r>
              <a:rPr lang="en-US" dirty="0"/>
              <a:t> Among the 894 patients receiving autologous HCT for FL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Chemosensitive disease	85.2</a:t>
            </a:r>
            <a:r>
              <a:rPr lang="en-US" sz="1200" dirty="0">
                <a:latin typeface="+mn-lt"/>
              </a:rPr>
              <a:t>%</a:t>
            </a:r>
            <a:r>
              <a:rPr lang="en-US" dirty="0"/>
              <a:t> (82.6-88.0%)</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Chemoresistant disease  	59.5</a:t>
            </a:r>
            <a:r>
              <a:rPr lang="en-US" sz="1200" dirty="0">
                <a:latin typeface="+mn-lt"/>
              </a:rPr>
              <a:t>%</a:t>
            </a:r>
            <a:r>
              <a:rPr lang="en-US" dirty="0"/>
              <a:t> (43.5-81.6%)</a:t>
            </a:r>
          </a:p>
          <a:p>
            <a:pPr defTabSz="931042" eaLnBrk="0" fontAlgn="base" hangingPunct="0">
              <a:spcBef>
                <a:spcPct val="30000"/>
              </a:spcBef>
              <a:spcAft>
                <a:spcPct val="0"/>
              </a:spcAft>
              <a:defRPr/>
            </a:pPr>
            <a:endParaRPr lang="en-US" dirty="0"/>
          </a:p>
          <a:p>
            <a:pPr defTabSz="931042" eaLnBrk="0" fontAlgn="base" hangingPunct="0">
              <a:spcBef>
                <a:spcPct val="30000"/>
              </a:spcBef>
              <a:spcAft>
                <a:spcPct val="0"/>
              </a:spcAft>
              <a:defRPr/>
            </a:pPr>
            <a:r>
              <a:rPr lang="en-US" dirty="0"/>
              <a:t>Among the 306 patients receiving allogeneic HCT for FL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Chemosensitive disease	78.3</a:t>
            </a:r>
            <a:r>
              <a:rPr lang="en-US" sz="1200" dirty="0">
                <a:latin typeface="+mn-lt"/>
              </a:rPr>
              <a:t>%</a:t>
            </a:r>
            <a:r>
              <a:rPr lang="en-US" dirty="0"/>
              <a:t> (73.3-83.7%)</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Chemoresistant disease  	73.3</a:t>
            </a:r>
            <a:r>
              <a:rPr lang="en-US" sz="1200" dirty="0">
                <a:latin typeface="+mn-lt"/>
              </a:rPr>
              <a:t>%</a:t>
            </a:r>
            <a:r>
              <a:rPr lang="en-US" dirty="0"/>
              <a:t> (62.2-86.4%)</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56</a:t>
            </a:fld>
            <a:endParaRPr lang="en-US"/>
          </a:p>
        </p:txBody>
      </p:sp>
    </p:spTree>
    <p:extLst>
      <p:ext uri="{BB962C8B-B14F-4D97-AF65-F5344CB8AC3E}">
        <p14:creationId xmlns:p14="http://schemas.microsoft.com/office/powerpoint/2010/main" val="3062812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57: </a:t>
            </a:r>
            <a:r>
              <a:rPr lang="en-US" dirty="0"/>
              <a:t>Among the 43,515 patients receiving first autologous HCT for multiple myeloma and amyloidosis during 2016-2021, the 3-year probabilities (95% CI) of survival after their autologous HCT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Amyloidosis  		89.4</a:t>
            </a:r>
            <a:r>
              <a:rPr lang="en-US" sz="1200" dirty="0">
                <a:latin typeface="+mn-lt"/>
              </a:rPr>
              <a:t>%</a:t>
            </a:r>
            <a:r>
              <a:rPr lang="en-US" dirty="0"/>
              <a:t> (87.7-91.1%)</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Multiple Myeloma 		84.6</a:t>
            </a:r>
            <a:r>
              <a:rPr lang="en-US" sz="1200" dirty="0">
                <a:latin typeface="+mn-lt"/>
              </a:rPr>
              <a:t>%</a:t>
            </a:r>
            <a:r>
              <a:rPr lang="en-US" dirty="0"/>
              <a:t> (84.2-85.0%)</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57</a:t>
            </a:fld>
            <a:endParaRPr lang="en-US"/>
          </a:p>
        </p:txBody>
      </p:sp>
    </p:spTree>
    <p:extLst>
      <p:ext uri="{BB962C8B-B14F-4D97-AF65-F5344CB8AC3E}">
        <p14:creationId xmlns:p14="http://schemas.microsoft.com/office/powerpoint/2010/main" val="4222979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58: </a:t>
            </a:r>
            <a:r>
              <a:rPr lang="en-US" dirty="0"/>
              <a:t>Among 4196 patients receiving CAR-T infusion for DLBCL during 2016-2021 in US, the 3-year probabilities (95% CI) of survival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Overall 	42.9</a:t>
            </a:r>
            <a:r>
              <a:rPr lang="en-US" sz="1200" dirty="0">
                <a:latin typeface="+mn-lt"/>
              </a:rPr>
              <a:t>%</a:t>
            </a:r>
            <a:r>
              <a:rPr lang="en-US" dirty="0"/>
              <a:t> (41.2-44.7%)</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58</a:t>
            </a:fld>
            <a:endParaRPr lang="en-US"/>
          </a:p>
        </p:txBody>
      </p:sp>
    </p:spTree>
    <p:extLst>
      <p:ext uri="{BB962C8B-B14F-4D97-AF65-F5344CB8AC3E}">
        <p14:creationId xmlns:p14="http://schemas.microsoft.com/office/powerpoint/2010/main" val="296304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59: </a:t>
            </a:r>
            <a:r>
              <a:rPr lang="en-US" dirty="0"/>
              <a:t>The 3-year probabilities (95% CI) of survival for 1018 patients who received first CAR-T infusion during 2016-2021 in US for ALL, by age groups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Pediatrics	67.9</a:t>
            </a:r>
            <a:r>
              <a:rPr lang="en-US" sz="1200" dirty="0">
                <a:latin typeface="+mn-lt"/>
              </a:rPr>
              <a:t>%</a:t>
            </a:r>
            <a:r>
              <a:rPr lang="en-US" dirty="0"/>
              <a:t> (64.1-72.0%)</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Adults	50.4</a:t>
            </a:r>
            <a:r>
              <a:rPr lang="en-US" sz="1200" dirty="0">
                <a:latin typeface="+mn-lt"/>
              </a:rPr>
              <a:t>%</a:t>
            </a:r>
            <a:r>
              <a:rPr lang="en-US" dirty="0"/>
              <a:t> (44.5-57.1%)</a:t>
            </a:r>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59</a:t>
            </a:fld>
            <a:endParaRPr lang="en-US"/>
          </a:p>
        </p:txBody>
      </p:sp>
    </p:spTree>
    <p:extLst>
      <p:ext uri="{BB962C8B-B14F-4D97-AF65-F5344CB8AC3E}">
        <p14:creationId xmlns:p14="http://schemas.microsoft.com/office/powerpoint/2010/main" val="14494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 </a:t>
            </a:r>
            <a:r>
              <a:rPr lang="en-US" b="0" baseline="0" dirty="0"/>
              <a:t>is a subset of the previous slide, looking specifically at adult patients. The trends of donor type used for adult patients reflect the general overall trends on the previous slide.</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7</a:t>
            </a:fld>
            <a:endParaRPr lang="en-US"/>
          </a:p>
        </p:txBody>
      </p:sp>
    </p:spTree>
    <p:extLst>
      <p:ext uri="{BB962C8B-B14F-4D97-AF65-F5344CB8AC3E}">
        <p14:creationId xmlns:p14="http://schemas.microsoft.com/office/powerpoint/2010/main" val="7803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8: </a:t>
            </a:r>
            <a:r>
              <a:rPr lang="en-US" b="0" dirty="0"/>
              <a:t>I</a:t>
            </a:r>
            <a:r>
              <a:rPr lang="en-US" b="0" baseline="0" dirty="0"/>
              <a:t>n pediatric transplants (recipients younger than 18), matched related donor (MRD) transplants represent the largest donor group, followed by matched unrelated donor (MUD) and haploidentical donors. Haplo transplants show steady increases over the last 10 years, while t</a:t>
            </a:r>
            <a:r>
              <a:rPr lang="en-US" baseline="0" dirty="0"/>
              <a:t>he number of cord blood donor (UCB) transplants shows steady decreases. The use of MMUD has varied over time, with increases since 2020.</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8</a:t>
            </a:fld>
            <a:endParaRPr lang="en-US"/>
          </a:p>
        </p:txBody>
      </p:sp>
    </p:spTree>
    <p:extLst>
      <p:ext uri="{BB962C8B-B14F-4D97-AF65-F5344CB8AC3E}">
        <p14:creationId xmlns:p14="http://schemas.microsoft.com/office/powerpoint/2010/main" val="77166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9:</a:t>
            </a:r>
            <a:r>
              <a:rPr lang="en-US" b="1" baseline="0" dirty="0"/>
              <a:t> </a:t>
            </a:r>
            <a:r>
              <a:rPr lang="en-US" dirty="0"/>
              <a:t>Haplo donor use is increasing in pediatric recipients across all indications, with the exception of a recent decrease for AML.</a:t>
            </a:r>
            <a:endParaRPr lang="en-US" b="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9</a:t>
            </a:fld>
            <a:endParaRPr lang="en-US"/>
          </a:p>
        </p:txBody>
      </p:sp>
    </p:spTree>
    <p:extLst>
      <p:ext uri="{BB962C8B-B14F-4D97-AF65-F5344CB8AC3E}">
        <p14:creationId xmlns:p14="http://schemas.microsoft.com/office/powerpoint/2010/main" val="412758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10: </a:t>
            </a:r>
            <a:r>
              <a:rPr lang="en-US" b="0" dirty="0"/>
              <a:t>This slide shows the relative proportion of allogeneic transplants by donor type performed for different recipient age groupings, 2019-2022. The percentage of each is represented on the bar graph.</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10</a:t>
            </a:fld>
            <a:endParaRPr lang="en-US"/>
          </a:p>
        </p:txBody>
      </p:sp>
    </p:spTree>
    <p:extLst>
      <p:ext uri="{BB962C8B-B14F-4D97-AF65-F5344CB8AC3E}">
        <p14:creationId xmlns:p14="http://schemas.microsoft.com/office/powerpoint/2010/main" val="278575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36C4-7250-36D7-FC1F-A15F9789F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ACC7A-DD32-B314-5BBA-341330F770BB}"/>
              </a:ext>
            </a:extLst>
          </p:cNvPr>
          <p:cNvSpPr>
            <a:spLocks noGrp="1"/>
          </p:cNvSpPr>
          <p:nvPr>
            <p:ph type="dt" sz="half" idx="10"/>
          </p:nvPr>
        </p:nvSpPr>
        <p:spPr/>
        <p:txBody>
          <a:bodyPr/>
          <a:lstStyle/>
          <a:p>
            <a:fld id="{3266FCF8-3177-4393-8272-94C209A273B0}" type="datetimeFigureOut">
              <a:rPr lang="en-US" smtClean="0"/>
              <a:t>6/26/2024</a:t>
            </a:fld>
            <a:endParaRPr lang="en-US"/>
          </a:p>
        </p:txBody>
      </p:sp>
      <p:sp>
        <p:nvSpPr>
          <p:cNvPr id="4" name="Footer Placeholder 3">
            <a:extLst>
              <a:ext uri="{FF2B5EF4-FFF2-40B4-BE49-F238E27FC236}">
                <a16:creationId xmlns:a16="http://schemas.microsoft.com/office/drawing/2014/main" id="{E3FFF210-A8CE-DB65-E604-9DCC97B20B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8F598-2E9F-6ADC-445A-63C220D3FDAB}"/>
              </a:ext>
            </a:extLst>
          </p:cNvPr>
          <p:cNvSpPr>
            <a:spLocks noGrp="1"/>
          </p:cNvSpPr>
          <p:nvPr>
            <p:ph type="sldNum" sz="quarter" idx="12"/>
          </p:nvPr>
        </p:nvSpPr>
        <p:spPr/>
        <p:txBody>
          <a:bodyPr/>
          <a:lstStyle/>
          <a:p>
            <a:fld id="{E0C8CA47-3F82-47D0-ABE4-A02E56742ED1}" type="slidenum">
              <a:rPr lang="en-US" smtClean="0"/>
              <a:t>‹#›</a:t>
            </a:fld>
            <a:endParaRPr lang="en-US"/>
          </a:p>
        </p:txBody>
      </p:sp>
    </p:spTree>
    <p:extLst>
      <p:ext uri="{BB962C8B-B14F-4D97-AF65-F5344CB8AC3E}">
        <p14:creationId xmlns:p14="http://schemas.microsoft.com/office/powerpoint/2010/main" val="32018884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20061-B8B0-EC28-F2B7-38DAB9EFC0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E162EF-2D05-5736-FC21-6FE4C28B31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8434B-A5E8-DE14-580F-4F7FDFBA0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6FCF8-3177-4393-8272-94C209A273B0}" type="datetimeFigureOut">
              <a:rPr lang="en-US" smtClean="0"/>
              <a:t>6/26/2024</a:t>
            </a:fld>
            <a:endParaRPr lang="en-US"/>
          </a:p>
        </p:txBody>
      </p:sp>
      <p:sp>
        <p:nvSpPr>
          <p:cNvPr id="5" name="Footer Placeholder 4">
            <a:extLst>
              <a:ext uri="{FF2B5EF4-FFF2-40B4-BE49-F238E27FC236}">
                <a16:creationId xmlns:a16="http://schemas.microsoft.com/office/drawing/2014/main" id="{67887416-3728-792B-4AED-25928592B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5EB5B-0E3D-6381-F532-C3E513C1F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8CA47-3F82-47D0-ABE4-A02E56742ED1}" type="slidenum">
              <a:rPr lang="en-US" smtClean="0"/>
              <a:t>‹#›</a:t>
            </a:fld>
            <a:endParaRPr lang="en-US"/>
          </a:p>
        </p:txBody>
      </p:sp>
    </p:spTree>
    <p:extLst>
      <p:ext uri="{BB962C8B-B14F-4D97-AF65-F5344CB8AC3E}">
        <p14:creationId xmlns:p14="http://schemas.microsoft.com/office/powerpoint/2010/main" val="3385712835"/>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F489B25-8D8A-CD25-34DF-589A2B9324C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2290972-48CA-113F-59C1-BD7E70F8178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868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214A418-61D6-25FA-F0EE-9B2BD1D1BBA6}"/>
              </a:ext>
            </a:extLst>
          </p:cNvPr>
          <p:cNvSpPr>
            <a:spLocks noGrp="1"/>
          </p:cNvSpPr>
          <p:nvPr>
            <p:ph type="title"/>
          </p:nvPr>
        </p:nvSpPr>
        <p:spPr/>
        <p:txBody>
          <a:bodyPr>
            <a:normAutofit fontScale="90000"/>
          </a:bodyPr>
          <a:lstStyle/>
          <a:p>
            <a:r>
              <a:rPr lang="en-US"/>
              <a:t>Relative Proportion of Allogeneic HCTs by Donor Types in the US by Recipient Age, 2019-2022</a:t>
            </a:r>
            <a:endParaRPr lang="en-US" dirty="0"/>
          </a:p>
        </p:txBody>
      </p:sp>
      <p:pic>
        <p:nvPicPr>
          <p:cNvPr id="3" name="Picture 2">
            <a:extLst>
              <a:ext uri="{FF2B5EF4-FFF2-40B4-BE49-F238E27FC236}">
                <a16:creationId xmlns:a16="http://schemas.microsoft.com/office/drawing/2014/main" id="{FC4303F6-B3CE-CF47-9A76-3259A46AA11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953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654C9B-07A9-6B45-B5E6-8D71D571BE84}"/>
              </a:ext>
            </a:extLst>
          </p:cNvPr>
          <p:cNvSpPr>
            <a:spLocks noGrp="1"/>
          </p:cNvSpPr>
          <p:nvPr>
            <p:ph type="title"/>
          </p:nvPr>
        </p:nvSpPr>
        <p:spPr/>
        <p:txBody>
          <a:bodyPr/>
          <a:lstStyle/>
          <a:p>
            <a:r>
              <a:rPr lang="en-US" spc="-80"/>
              <a:t>Recipient Age </a:t>
            </a:r>
            <a:r>
              <a:rPr lang="en-US"/>
              <a:t>of </a:t>
            </a:r>
            <a:r>
              <a:rPr lang="en-US" spc="-80"/>
              <a:t>Allogeneic HCTs in the US</a:t>
            </a:r>
            <a:endParaRPr lang="en-US" dirty="0"/>
          </a:p>
        </p:txBody>
      </p:sp>
      <p:pic>
        <p:nvPicPr>
          <p:cNvPr id="3" name="Picture 2">
            <a:extLst>
              <a:ext uri="{FF2B5EF4-FFF2-40B4-BE49-F238E27FC236}">
                <a16:creationId xmlns:a16="http://schemas.microsoft.com/office/drawing/2014/main" id="{E3874D80-917D-01D0-6A44-8B67A1A637B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332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6F84982-032F-8801-5234-4F68B5904F2D}"/>
              </a:ext>
            </a:extLst>
          </p:cNvPr>
          <p:cNvSpPr>
            <a:spLocks noGrp="1"/>
          </p:cNvSpPr>
          <p:nvPr>
            <p:ph type="title"/>
          </p:nvPr>
        </p:nvSpPr>
        <p:spPr/>
        <p:txBody>
          <a:bodyPr/>
          <a:lstStyle/>
          <a:p>
            <a:r>
              <a:rPr lang="en-US" spc="-80"/>
              <a:t>Recipient Age </a:t>
            </a:r>
            <a:r>
              <a:rPr lang="en-US"/>
              <a:t>of </a:t>
            </a:r>
            <a:r>
              <a:rPr lang="en-US" spc="-100"/>
              <a:t>Autologous HCTs in the US</a:t>
            </a:r>
            <a:endParaRPr lang="en-US" dirty="0"/>
          </a:p>
        </p:txBody>
      </p:sp>
      <p:pic>
        <p:nvPicPr>
          <p:cNvPr id="3" name="Picture 2">
            <a:extLst>
              <a:ext uri="{FF2B5EF4-FFF2-40B4-BE49-F238E27FC236}">
                <a16:creationId xmlns:a16="http://schemas.microsoft.com/office/drawing/2014/main" id="{7F81A325-61E6-5868-0BDB-291351821CB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97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8CB37D0-AB8C-AD8B-8957-82E036D24F15}"/>
              </a:ext>
            </a:extLst>
          </p:cNvPr>
          <p:cNvSpPr>
            <a:spLocks noGrp="1"/>
          </p:cNvSpPr>
          <p:nvPr>
            <p:ph type="title"/>
          </p:nvPr>
        </p:nvSpPr>
        <p:spPr/>
        <p:txBody>
          <a:bodyPr>
            <a:normAutofit fontScale="90000"/>
          </a:bodyPr>
          <a:lstStyle/>
          <a:p>
            <a:pPr>
              <a:lnSpc>
                <a:spcPct val="100000"/>
              </a:lnSpc>
            </a:pPr>
            <a:r>
              <a:rPr lang="en-US"/>
              <a:t>Comorbidity Index in Allogeneic HCTs in the US by Recipient Age, 2019-2022</a:t>
            </a:r>
            <a:endParaRPr lang="en-US" dirty="0"/>
          </a:p>
        </p:txBody>
      </p:sp>
      <p:pic>
        <p:nvPicPr>
          <p:cNvPr id="3" name="Picture 2">
            <a:extLst>
              <a:ext uri="{FF2B5EF4-FFF2-40B4-BE49-F238E27FC236}">
                <a16:creationId xmlns:a16="http://schemas.microsoft.com/office/drawing/2014/main" id="{8E1A15AA-1F48-328C-0F4C-C3D99D35F9A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16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4CA5116-3629-18D9-606A-24EA3ADE20B6}"/>
              </a:ext>
            </a:extLst>
          </p:cNvPr>
          <p:cNvSpPr>
            <a:spLocks noGrp="1"/>
          </p:cNvSpPr>
          <p:nvPr>
            <p:ph type="title"/>
          </p:nvPr>
        </p:nvSpPr>
        <p:spPr/>
        <p:txBody>
          <a:bodyPr/>
          <a:lstStyle/>
          <a:p>
            <a:r>
              <a:rPr lang="en-US"/>
              <a:t>Comorbidity Index in Allogeneic HCTs in the US by Conditioning Intensity, 2019-2022</a:t>
            </a:r>
            <a:endParaRPr lang="en-US" dirty="0"/>
          </a:p>
        </p:txBody>
      </p:sp>
      <p:pic>
        <p:nvPicPr>
          <p:cNvPr id="3" name="Picture 2">
            <a:extLst>
              <a:ext uri="{FF2B5EF4-FFF2-40B4-BE49-F238E27FC236}">
                <a16:creationId xmlns:a16="http://schemas.microsoft.com/office/drawing/2014/main" id="{F3CA12FF-0C31-B7A8-0C06-A16F8AE5859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834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5B21228-E4CA-4D18-8ECD-4ECF2F8A21D9}"/>
              </a:ext>
            </a:extLst>
          </p:cNvPr>
          <p:cNvSpPr>
            <a:spLocks noGrp="1"/>
          </p:cNvSpPr>
          <p:nvPr>
            <p:ph type="title"/>
          </p:nvPr>
        </p:nvSpPr>
        <p:spPr/>
        <p:txBody>
          <a:bodyPr/>
          <a:lstStyle/>
          <a:p>
            <a:r>
              <a:rPr lang="en-US" spc="-100"/>
              <a:t>Number of </a:t>
            </a:r>
            <a:r>
              <a:rPr lang="en-US"/>
              <a:t>Allogeneic HCTs in the US by Graft Source, Adult</a:t>
            </a:r>
            <a:r>
              <a:rPr lang="en-US" altLang="zh-CN"/>
              <a:t>s</a:t>
            </a:r>
            <a:endParaRPr lang="en-US" dirty="0"/>
          </a:p>
        </p:txBody>
      </p:sp>
      <p:pic>
        <p:nvPicPr>
          <p:cNvPr id="3" name="Picture 2">
            <a:extLst>
              <a:ext uri="{FF2B5EF4-FFF2-40B4-BE49-F238E27FC236}">
                <a16:creationId xmlns:a16="http://schemas.microsoft.com/office/drawing/2014/main" id="{C8FCEC69-FF56-999B-C428-097AD9E6CEE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231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E352CE-35E2-A5A5-0430-160ED5739354}"/>
              </a:ext>
            </a:extLst>
          </p:cNvPr>
          <p:cNvSpPr>
            <a:spLocks noGrp="1"/>
          </p:cNvSpPr>
          <p:nvPr>
            <p:ph type="title"/>
          </p:nvPr>
        </p:nvSpPr>
        <p:spPr/>
        <p:txBody>
          <a:bodyPr/>
          <a:lstStyle/>
          <a:p>
            <a:r>
              <a:rPr lang="en-US" spc="-100"/>
              <a:t>Number of </a:t>
            </a:r>
            <a:r>
              <a:rPr lang="en-US"/>
              <a:t>Allogeneic HCTs in the US by Graft Source, Pediatrics</a:t>
            </a:r>
            <a:endParaRPr lang="en-US" dirty="0"/>
          </a:p>
        </p:txBody>
      </p:sp>
      <p:pic>
        <p:nvPicPr>
          <p:cNvPr id="3" name="Picture 2">
            <a:extLst>
              <a:ext uri="{FF2B5EF4-FFF2-40B4-BE49-F238E27FC236}">
                <a16:creationId xmlns:a16="http://schemas.microsoft.com/office/drawing/2014/main" id="{A902C9D2-4EC6-141B-F94F-028361C1A15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70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C444B2B-408F-A88B-5760-FFCD2CB1CD33}"/>
              </a:ext>
            </a:extLst>
          </p:cNvPr>
          <p:cNvSpPr>
            <a:spLocks noGrp="1"/>
          </p:cNvSpPr>
          <p:nvPr>
            <p:ph type="title"/>
          </p:nvPr>
        </p:nvSpPr>
        <p:spPr/>
        <p:txBody>
          <a:bodyPr/>
          <a:lstStyle/>
          <a:p>
            <a:r>
              <a:rPr lang="en-US"/>
              <a:t>GVHD Prophylaxis of Matched Related Donor HCTs in the US, Adults</a:t>
            </a:r>
            <a:endParaRPr lang="en-US" dirty="0"/>
          </a:p>
        </p:txBody>
      </p:sp>
      <p:pic>
        <p:nvPicPr>
          <p:cNvPr id="3" name="Picture 2">
            <a:extLst>
              <a:ext uri="{FF2B5EF4-FFF2-40B4-BE49-F238E27FC236}">
                <a16:creationId xmlns:a16="http://schemas.microsoft.com/office/drawing/2014/main" id="{EF6A18D9-E59B-8678-FA08-3021E58A9A9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157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4A9798-5679-ED11-9BE4-6B37DDE18564}"/>
              </a:ext>
            </a:extLst>
          </p:cNvPr>
          <p:cNvSpPr>
            <a:spLocks noGrp="1"/>
          </p:cNvSpPr>
          <p:nvPr>
            <p:ph type="title"/>
          </p:nvPr>
        </p:nvSpPr>
        <p:spPr/>
        <p:txBody>
          <a:bodyPr/>
          <a:lstStyle/>
          <a:p>
            <a:r>
              <a:rPr lang="en-US"/>
              <a:t>GVHD Prophylaxis of Matched Unrelated Donor HCTs in the US, Adults</a:t>
            </a:r>
            <a:endParaRPr lang="en-US" dirty="0"/>
          </a:p>
        </p:txBody>
      </p:sp>
      <p:pic>
        <p:nvPicPr>
          <p:cNvPr id="3" name="Picture 2">
            <a:extLst>
              <a:ext uri="{FF2B5EF4-FFF2-40B4-BE49-F238E27FC236}">
                <a16:creationId xmlns:a16="http://schemas.microsoft.com/office/drawing/2014/main" id="{F5E1ACFE-2A4B-7D3F-DDA2-6960085BD7D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73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733E172-C2B1-8A12-22ED-8032D676FBC8}"/>
              </a:ext>
            </a:extLst>
          </p:cNvPr>
          <p:cNvSpPr>
            <a:spLocks noGrp="1"/>
          </p:cNvSpPr>
          <p:nvPr>
            <p:ph type="title"/>
          </p:nvPr>
        </p:nvSpPr>
        <p:spPr/>
        <p:txBody>
          <a:bodyPr/>
          <a:lstStyle/>
          <a:p>
            <a:r>
              <a:rPr lang="en-US"/>
              <a:t>GVHD Prophylaxis of Haplo Donor HCTs in the US, Adult</a:t>
            </a:r>
            <a:r>
              <a:rPr lang="en-US" spc="-80"/>
              <a:t>s</a:t>
            </a:r>
            <a:endParaRPr lang="en-US" sz="2400" dirty="0"/>
          </a:p>
        </p:txBody>
      </p:sp>
      <p:pic>
        <p:nvPicPr>
          <p:cNvPr id="3" name="Picture 2">
            <a:extLst>
              <a:ext uri="{FF2B5EF4-FFF2-40B4-BE49-F238E27FC236}">
                <a16:creationId xmlns:a16="http://schemas.microsoft.com/office/drawing/2014/main" id="{86B00237-4D70-E2E7-A6FC-F9EA8FDC7C3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455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4A0696-D440-F1FC-6BAB-85927D49405B}"/>
              </a:ext>
            </a:extLst>
          </p:cNvPr>
          <p:cNvSpPr>
            <a:spLocks noGrp="1"/>
          </p:cNvSpPr>
          <p:nvPr>
            <p:ph type="title"/>
          </p:nvPr>
        </p:nvSpPr>
        <p:spPr/>
        <p:txBody>
          <a:bodyPr/>
          <a:lstStyle/>
          <a:p>
            <a:r>
              <a:rPr lang="en-US" sz="2400"/>
              <a:t>Table of Contents</a:t>
            </a:r>
            <a:endParaRPr lang="en-US" sz="2400" dirty="0"/>
          </a:p>
        </p:txBody>
      </p:sp>
      <p:pic>
        <p:nvPicPr>
          <p:cNvPr id="3" name="Picture 2">
            <a:extLst>
              <a:ext uri="{FF2B5EF4-FFF2-40B4-BE49-F238E27FC236}">
                <a16:creationId xmlns:a16="http://schemas.microsoft.com/office/drawing/2014/main" id="{4252A33B-09B2-091E-7818-C4CA65C84D1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960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C79720E-268E-69E0-C46F-017D1D5EC594}"/>
              </a:ext>
            </a:extLst>
          </p:cNvPr>
          <p:cNvSpPr>
            <a:spLocks noGrp="1"/>
          </p:cNvSpPr>
          <p:nvPr>
            <p:ph type="title"/>
          </p:nvPr>
        </p:nvSpPr>
        <p:spPr/>
        <p:txBody>
          <a:bodyPr/>
          <a:lstStyle/>
          <a:p>
            <a:r>
              <a:rPr lang="en-US"/>
              <a:t>GVHD Prophylaxis of Mismatched Unrelated Donor HCTs in the US, Adults</a:t>
            </a:r>
            <a:endParaRPr lang="en-US" dirty="0"/>
          </a:p>
        </p:txBody>
      </p:sp>
      <p:pic>
        <p:nvPicPr>
          <p:cNvPr id="3" name="Picture 2">
            <a:extLst>
              <a:ext uri="{FF2B5EF4-FFF2-40B4-BE49-F238E27FC236}">
                <a16:creationId xmlns:a16="http://schemas.microsoft.com/office/drawing/2014/main" id="{181C84DC-D63C-39B2-6E81-9BCBBF3683C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61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FDA12B-ADFB-6040-3178-291C870F7481}"/>
              </a:ext>
            </a:extLst>
          </p:cNvPr>
          <p:cNvSpPr>
            <a:spLocks noGrp="1"/>
          </p:cNvSpPr>
          <p:nvPr>
            <p:ph type="title"/>
          </p:nvPr>
        </p:nvSpPr>
        <p:spPr/>
        <p:txBody>
          <a:bodyPr/>
          <a:lstStyle/>
          <a:p>
            <a:r>
              <a:rPr lang="en-US"/>
              <a:t>GVHD Prophylaxis of Matched Related Donor HCTs in the US, Pediatrics</a:t>
            </a:r>
            <a:endParaRPr lang="en-US" dirty="0"/>
          </a:p>
        </p:txBody>
      </p:sp>
      <p:pic>
        <p:nvPicPr>
          <p:cNvPr id="3" name="Picture 2">
            <a:extLst>
              <a:ext uri="{FF2B5EF4-FFF2-40B4-BE49-F238E27FC236}">
                <a16:creationId xmlns:a16="http://schemas.microsoft.com/office/drawing/2014/main" id="{6B3BD1F5-5FFF-4AA6-E2C3-F407E3EC328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4614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63621D-2E92-FA9D-5A0A-5B0B9649873F}"/>
              </a:ext>
            </a:extLst>
          </p:cNvPr>
          <p:cNvSpPr>
            <a:spLocks noGrp="1"/>
          </p:cNvSpPr>
          <p:nvPr>
            <p:ph type="title"/>
          </p:nvPr>
        </p:nvSpPr>
        <p:spPr/>
        <p:txBody>
          <a:bodyPr/>
          <a:lstStyle/>
          <a:p>
            <a:r>
              <a:rPr lang="en-US" sz="2400"/>
              <a:t>GVHD Prophylaxis of Matched Unrelated Donor HCTs in the US, Pediatrics</a:t>
            </a:r>
            <a:endParaRPr lang="en-US" sz="2400" dirty="0"/>
          </a:p>
        </p:txBody>
      </p:sp>
      <p:pic>
        <p:nvPicPr>
          <p:cNvPr id="3" name="Picture 2">
            <a:extLst>
              <a:ext uri="{FF2B5EF4-FFF2-40B4-BE49-F238E27FC236}">
                <a16:creationId xmlns:a16="http://schemas.microsoft.com/office/drawing/2014/main" id="{ED6F6D36-178E-F443-C1F9-65E53720A4D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96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359FFC-1CC9-FF81-CF8D-3B61DA9377E6}"/>
              </a:ext>
            </a:extLst>
          </p:cNvPr>
          <p:cNvSpPr>
            <a:spLocks noGrp="1"/>
          </p:cNvSpPr>
          <p:nvPr>
            <p:ph type="title"/>
          </p:nvPr>
        </p:nvSpPr>
        <p:spPr/>
        <p:txBody>
          <a:bodyPr/>
          <a:lstStyle/>
          <a:p>
            <a:r>
              <a:rPr lang="en-US"/>
              <a:t>GVHD Prophylaxis of Haplo Donor HCTs in the US, Pediatrics</a:t>
            </a:r>
            <a:endParaRPr lang="en-US" dirty="0"/>
          </a:p>
        </p:txBody>
      </p:sp>
      <p:pic>
        <p:nvPicPr>
          <p:cNvPr id="3" name="Picture 2">
            <a:extLst>
              <a:ext uri="{FF2B5EF4-FFF2-40B4-BE49-F238E27FC236}">
                <a16:creationId xmlns:a16="http://schemas.microsoft.com/office/drawing/2014/main" id="{416E9A95-7C98-6ECF-3FF1-F7A59C87804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26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8671F9-A9D4-AA7E-73FF-43E2C42CAF4C}"/>
              </a:ext>
            </a:extLst>
          </p:cNvPr>
          <p:cNvSpPr>
            <a:spLocks noGrp="1"/>
          </p:cNvSpPr>
          <p:nvPr>
            <p:ph type="title"/>
          </p:nvPr>
        </p:nvSpPr>
        <p:spPr/>
        <p:txBody>
          <a:bodyPr/>
          <a:lstStyle/>
          <a:p>
            <a:r>
              <a:rPr lang="en-US"/>
              <a:t>GVHD Prophylaxis of Mismatched Unrelated Donor HCTs in the US, Pediatrics</a:t>
            </a:r>
            <a:endParaRPr lang="en-US" dirty="0"/>
          </a:p>
        </p:txBody>
      </p:sp>
      <p:pic>
        <p:nvPicPr>
          <p:cNvPr id="3" name="Picture 2">
            <a:extLst>
              <a:ext uri="{FF2B5EF4-FFF2-40B4-BE49-F238E27FC236}">
                <a16:creationId xmlns:a16="http://schemas.microsoft.com/office/drawing/2014/main" id="{3C9B832B-F371-8959-77F2-30653CEF655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87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9D2307B-A506-1DFB-9DE8-6B61E7D00D09}"/>
              </a:ext>
            </a:extLst>
          </p:cNvPr>
          <p:cNvSpPr>
            <a:spLocks noGrp="1"/>
          </p:cNvSpPr>
          <p:nvPr>
            <p:ph type="title"/>
          </p:nvPr>
        </p:nvSpPr>
        <p:spPr/>
        <p:txBody>
          <a:bodyPr/>
          <a:lstStyle/>
          <a:p>
            <a:r>
              <a:rPr lang="en-US"/>
              <a:t>Number of HCTs by Indications in the US, 2022, Adult</a:t>
            </a:r>
            <a:endParaRPr lang="en-US" dirty="0"/>
          </a:p>
        </p:txBody>
      </p:sp>
      <p:pic>
        <p:nvPicPr>
          <p:cNvPr id="3" name="Picture 2">
            <a:extLst>
              <a:ext uri="{FF2B5EF4-FFF2-40B4-BE49-F238E27FC236}">
                <a16:creationId xmlns:a16="http://schemas.microsoft.com/office/drawing/2014/main" id="{E548BB32-D64A-6D7F-5AAB-557249EA889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49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1A28CF-F146-C8F4-9A11-1141BF2BDEC4}"/>
              </a:ext>
            </a:extLst>
          </p:cNvPr>
          <p:cNvSpPr>
            <a:spLocks noGrp="1"/>
          </p:cNvSpPr>
          <p:nvPr>
            <p:ph type="title"/>
          </p:nvPr>
        </p:nvSpPr>
        <p:spPr/>
        <p:txBody>
          <a:bodyPr/>
          <a:lstStyle/>
          <a:p>
            <a:r>
              <a:rPr lang="en-US"/>
              <a:t>Relative Proportion of </a:t>
            </a:r>
            <a:r>
              <a:rPr lang="en-US" spc="-100"/>
              <a:t>Multiple Myeloma Treatment by Type in the US</a:t>
            </a:r>
            <a:endParaRPr lang="en-US" dirty="0"/>
          </a:p>
        </p:txBody>
      </p:sp>
      <p:pic>
        <p:nvPicPr>
          <p:cNvPr id="3" name="Picture 2">
            <a:extLst>
              <a:ext uri="{FF2B5EF4-FFF2-40B4-BE49-F238E27FC236}">
                <a16:creationId xmlns:a16="http://schemas.microsoft.com/office/drawing/2014/main" id="{D61B870C-2409-7DF5-D14A-EF7CC27DF22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065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A7C3C86-9A74-EFCE-3D3D-D89538D752C5}"/>
              </a:ext>
            </a:extLst>
          </p:cNvPr>
          <p:cNvSpPr>
            <a:spLocks noGrp="1"/>
          </p:cNvSpPr>
          <p:nvPr>
            <p:ph type="title"/>
          </p:nvPr>
        </p:nvSpPr>
        <p:spPr/>
        <p:txBody>
          <a:bodyPr/>
          <a:lstStyle/>
          <a:p>
            <a:r>
              <a:rPr lang="en-US"/>
              <a:t>Relative Proportion of </a:t>
            </a:r>
            <a:r>
              <a:rPr lang="en-US" spc="-100"/>
              <a:t>Lymphoma Treatment by Type in the US</a:t>
            </a:r>
            <a:endParaRPr lang="en-US" dirty="0"/>
          </a:p>
        </p:txBody>
      </p:sp>
      <p:pic>
        <p:nvPicPr>
          <p:cNvPr id="3" name="Picture 2">
            <a:extLst>
              <a:ext uri="{FF2B5EF4-FFF2-40B4-BE49-F238E27FC236}">
                <a16:creationId xmlns:a16="http://schemas.microsoft.com/office/drawing/2014/main" id="{A7F5EFFD-83C9-A4F8-FBC1-5B1AB2D9F04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62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1BAE22-CA19-B90D-5D03-1DBFABE595F7}"/>
              </a:ext>
            </a:extLst>
          </p:cNvPr>
          <p:cNvSpPr>
            <a:spLocks noGrp="1"/>
          </p:cNvSpPr>
          <p:nvPr>
            <p:ph type="title"/>
          </p:nvPr>
        </p:nvSpPr>
        <p:spPr/>
        <p:txBody>
          <a:bodyPr/>
          <a:lstStyle/>
          <a:p>
            <a:r>
              <a:rPr lang="en-US"/>
              <a:t>Number of HCTs by Indications in the US, 2022, Pediatrics</a:t>
            </a:r>
            <a:endParaRPr lang="en-US" dirty="0"/>
          </a:p>
        </p:txBody>
      </p:sp>
      <p:pic>
        <p:nvPicPr>
          <p:cNvPr id="3" name="Picture 2">
            <a:extLst>
              <a:ext uri="{FF2B5EF4-FFF2-40B4-BE49-F238E27FC236}">
                <a16:creationId xmlns:a16="http://schemas.microsoft.com/office/drawing/2014/main" id="{25EFFDDE-35E8-19FE-5FE5-1E0B50C29F6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147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335FC7D-7FF9-D037-2B8B-CA582E3A7892}"/>
              </a:ext>
            </a:extLst>
          </p:cNvPr>
          <p:cNvSpPr>
            <a:spLocks noGrp="1"/>
          </p:cNvSpPr>
          <p:nvPr>
            <p:ph type="title"/>
          </p:nvPr>
        </p:nvSpPr>
        <p:spPr/>
        <p:txBody>
          <a:bodyPr/>
          <a:lstStyle/>
          <a:p>
            <a:r>
              <a:rPr lang="en-US"/>
              <a:t>Number of CAR-T Infusions by Indication in the US Annually</a:t>
            </a:r>
            <a:endParaRPr lang="en-US" dirty="0"/>
          </a:p>
        </p:txBody>
      </p:sp>
      <p:pic>
        <p:nvPicPr>
          <p:cNvPr id="3" name="Picture 2">
            <a:extLst>
              <a:ext uri="{FF2B5EF4-FFF2-40B4-BE49-F238E27FC236}">
                <a16:creationId xmlns:a16="http://schemas.microsoft.com/office/drawing/2014/main" id="{6CF8AC37-A4EA-F03C-3325-3085DF5C447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055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E8A313-9BE1-4B7C-6C06-0F700864ADF8}"/>
              </a:ext>
            </a:extLst>
          </p:cNvPr>
          <p:cNvSpPr>
            <a:spLocks noGrp="1"/>
          </p:cNvSpPr>
          <p:nvPr>
            <p:ph type="title"/>
          </p:nvPr>
        </p:nvSpPr>
        <p:spPr/>
        <p:txBody>
          <a:bodyPr/>
          <a:lstStyle/>
          <a:p>
            <a:r>
              <a:rPr lang="en-US"/>
              <a:t>Number of 1st HCTs Reported to CIBMTR in the US</a:t>
            </a:r>
            <a:endParaRPr lang="en-US" dirty="0"/>
          </a:p>
        </p:txBody>
      </p:sp>
      <p:pic>
        <p:nvPicPr>
          <p:cNvPr id="3" name="Picture 2">
            <a:extLst>
              <a:ext uri="{FF2B5EF4-FFF2-40B4-BE49-F238E27FC236}">
                <a16:creationId xmlns:a16="http://schemas.microsoft.com/office/drawing/2014/main" id="{E58B891C-4CC7-6CFE-0BD1-571ABA21C36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726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962684-3305-E969-6DFE-F99B4DD499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E59734-5003-3C76-852D-2553EE94D27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88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9370910-8BDB-1EE1-7C8D-26F21D89A542}"/>
              </a:ext>
            </a:extLst>
          </p:cNvPr>
          <p:cNvSpPr>
            <a:spLocks noGrp="1"/>
          </p:cNvSpPr>
          <p:nvPr>
            <p:ph type="title"/>
          </p:nvPr>
        </p:nvSpPr>
        <p:spPr/>
        <p:txBody>
          <a:bodyPr/>
          <a:lstStyle/>
          <a:p>
            <a:r>
              <a:rPr lang="en-US"/>
              <a:t>Infusions with Commercial CAR-T Cell Products </a:t>
            </a:r>
            <a:r>
              <a:rPr lang="en-US" spc="-100"/>
              <a:t>in the US, 2016-2022</a:t>
            </a:r>
            <a:endParaRPr lang="en-US" dirty="0"/>
          </a:p>
        </p:txBody>
      </p:sp>
      <p:pic>
        <p:nvPicPr>
          <p:cNvPr id="3" name="Picture 2">
            <a:extLst>
              <a:ext uri="{FF2B5EF4-FFF2-40B4-BE49-F238E27FC236}">
                <a16:creationId xmlns:a16="http://schemas.microsoft.com/office/drawing/2014/main" id="{98F69818-D05A-0997-4477-BF92B96B501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595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4A597C-019E-2E28-0E31-4C69F856633C}"/>
              </a:ext>
            </a:extLst>
          </p:cNvPr>
          <p:cNvSpPr>
            <a:spLocks noGrp="1"/>
          </p:cNvSpPr>
          <p:nvPr>
            <p:ph type="title"/>
          </p:nvPr>
        </p:nvSpPr>
        <p:spPr/>
        <p:txBody>
          <a:bodyPr>
            <a:normAutofit fontScale="90000"/>
          </a:bodyPr>
          <a:lstStyle/>
          <a:p>
            <a:r>
              <a:rPr lang="en-US"/>
              <a:t>Trends in the use of CAR-T Infusions with Prior Allogeneic HCT for Acute Lymphoblastic Leukemia </a:t>
            </a:r>
            <a:endParaRPr lang="en-US" b="1" dirty="0"/>
          </a:p>
        </p:txBody>
      </p:sp>
      <p:pic>
        <p:nvPicPr>
          <p:cNvPr id="3" name="Picture 2">
            <a:extLst>
              <a:ext uri="{FF2B5EF4-FFF2-40B4-BE49-F238E27FC236}">
                <a16:creationId xmlns:a16="http://schemas.microsoft.com/office/drawing/2014/main" id="{7CEA3728-0430-D8DF-7D2B-EBD6DB647FE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5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CD8694-2F11-0883-E48F-4EDFF1DAF8CE}"/>
              </a:ext>
            </a:extLst>
          </p:cNvPr>
          <p:cNvSpPr>
            <a:spLocks noGrp="1"/>
          </p:cNvSpPr>
          <p:nvPr>
            <p:ph type="title"/>
          </p:nvPr>
        </p:nvSpPr>
        <p:spPr/>
        <p:txBody>
          <a:bodyPr/>
          <a:lstStyle/>
          <a:p>
            <a:r>
              <a:rPr lang="en-US"/>
              <a:t>Causes of Death after Allogeneic HCTs in the US, 2012-2022</a:t>
            </a:r>
            <a:endParaRPr lang="en-US" dirty="0"/>
          </a:p>
        </p:txBody>
      </p:sp>
      <p:pic>
        <p:nvPicPr>
          <p:cNvPr id="3" name="Picture 2">
            <a:extLst>
              <a:ext uri="{FF2B5EF4-FFF2-40B4-BE49-F238E27FC236}">
                <a16:creationId xmlns:a16="http://schemas.microsoft.com/office/drawing/2014/main" id="{9DFC0F14-9421-84BB-4423-76FD8369556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151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A7974F-6D0D-92C5-7031-21CCE96E1CA0}"/>
              </a:ext>
            </a:extLst>
          </p:cNvPr>
          <p:cNvSpPr>
            <a:spLocks noGrp="1"/>
          </p:cNvSpPr>
          <p:nvPr>
            <p:ph type="title"/>
          </p:nvPr>
        </p:nvSpPr>
        <p:spPr/>
        <p:txBody>
          <a:bodyPr/>
          <a:lstStyle/>
          <a:p>
            <a:r>
              <a:rPr lang="en-US"/>
              <a:t>Causes of Death after Autologous HCTs in the US, 2012-2022</a:t>
            </a:r>
            <a:endParaRPr lang="en-US" dirty="0"/>
          </a:p>
        </p:txBody>
      </p:sp>
      <p:pic>
        <p:nvPicPr>
          <p:cNvPr id="3" name="Picture 2">
            <a:extLst>
              <a:ext uri="{FF2B5EF4-FFF2-40B4-BE49-F238E27FC236}">
                <a16:creationId xmlns:a16="http://schemas.microsoft.com/office/drawing/2014/main" id="{39D20DF2-BE2D-FC3F-58EF-94B10638982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92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436695-D3F0-635B-47EA-D4BFB594060F}"/>
              </a:ext>
            </a:extLst>
          </p:cNvPr>
          <p:cNvSpPr>
            <a:spLocks noGrp="1"/>
          </p:cNvSpPr>
          <p:nvPr>
            <p:ph type="title"/>
          </p:nvPr>
        </p:nvSpPr>
        <p:spPr/>
        <p:txBody>
          <a:bodyPr/>
          <a:lstStyle/>
          <a:p>
            <a:pPr>
              <a:lnSpc>
                <a:spcPct val="100000"/>
              </a:lnSpc>
            </a:pPr>
            <a:r>
              <a:rPr lang="en-US" sz="2400"/>
              <a:t>Common Conditioning Regimens in Acute Myeloid Leukemia and Myelodysplastic Syndromes/Myeloproliferative Neoplasms Allogeneic HCTs in the US, in Adults, 2019-2022</a:t>
            </a:r>
            <a:endParaRPr lang="en-US" sz="2400" dirty="0"/>
          </a:p>
        </p:txBody>
      </p:sp>
      <p:pic>
        <p:nvPicPr>
          <p:cNvPr id="3" name="Picture 2">
            <a:extLst>
              <a:ext uri="{FF2B5EF4-FFF2-40B4-BE49-F238E27FC236}">
                <a16:creationId xmlns:a16="http://schemas.microsoft.com/office/drawing/2014/main" id="{F08CFA97-EED6-C982-B81D-A043B3A8FD7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311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E61389-09BC-6306-8912-331E371EE817}"/>
              </a:ext>
            </a:extLst>
          </p:cNvPr>
          <p:cNvSpPr>
            <a:spLocks noGrp="1"/>
          </p:cNvSpPr>
          <p:nvPr>
            <p:ph type="title"/>
          </p:nvPr>
        </p:nvSpPr>
        <p:spPr/>
        <p:txBody>
          <a:bodyPr/>
          <a:lstStyle/>
          <a:p>
            <a:pPr>
              <a:lnSpc>
                <a:spcPct val="100000"/>
              </a:lnSpc>
            </a:pPr>
            <a:r>
              <a:rPr lang="en-US" sz="2400"/>
              <a:t>Common Conditioning Regimens in Acute Lymphoblastic Leukemia  Allogeneic HCTs in the US, in Adults, 2019-2022</a:t>
            </a:r>
            <a:endParaRPr lang="en-US" sz="2400" dirty="0"/>
          </a:p>
        </p:txBody>
      </p:sp>
      <p:pic>
        <p:nvPicPr>
          <p:cNvPr id="3" name="Picture 2">
            <a:extLst>
              <a:ext uri="{FF2B5EF4-FFF2-40B4-BE49-F238E27FC236}">
                <a16:creationId xmlns:a16="http://schemas.microsoft.com/office/drawing/2014/main" id="{F0088D43-B3B2-FD6A-3C50-992DF347E1F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276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5AEF09-870A-94D8-1081-D61AD2D6C16B}"/>
              </a:ext>
            </a:extLst>
          </p:cNvPr>
          <p:cNvSpPr>
            <a:spLocks noGrp="1"/>
          </p:cNvSpPr>
          <p:nvPr>
            <p:ph type="title"/>
          </p:nvPr>
        </p:nvSpPr>
        <p:spPr/>
        <p:txBody>
          <a:bodyPr/>
          <a:lstStyle/>
          <a:p>
            <a:r>
              <a:rPr lang="en-US"/>
              <a:t>Allogeneic HCTs in the US by Race and Ethnicity</a:t>
            </a:r>
            <a:endParaRPr lang="en-US" dirty="0"/>
          </a:p>
        </p:txBody>
      </p:sp>
      <p:pic>
        <p:nvPicPr>
          <p:cNvPr id="3" name="Picture 2">
            <a:extLst>
              <a:ext uri="{FF2B5EF4-FFF2-40B4-BE49-F238E27FC236}">
                <a16:creationId xmlns:a16="http://schemas.microsoft.com/office/drawing/2014/main" id="{3EBE82E1-9338-EAA1-27C9-E1316F1AC88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44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96A201-CA11-E02D-4116-70CFBE938AFB}"/>
              </a:ext>
            </a:extLst>
          </p:cNvPr>
          <p:cNvSpPr>
            <a:spLocks noGrp="1"/>
          </p:cNvSpPr>
          <p:nvPr>
            <p:ph type="title"/>
          </p:nvPr>
        </p:nvSpPr>
        <p:spPr/>
        <p:txBody>
          <a:bodyPr/>
          <a:lstStyle/>
          <a:p>
            <a:r>
              <a:rPr lang="en-US"/>
              <a:t>Allogeneic HCTs in the US by Race and Ethnicity and Donor Type, 2019-2022</a:t>
            </a:r>
            <a:endParaRPr lang="en-US" dirty="0"/>
          </a:p>
        </p:txBody>
      </p:sp>
      <p:pic>
        <p:nvPicPr>
          <p:cNvPr id="3" name="Picture 2">
            <a:extLst>
              <a:ext uri="{FF2B5EF4-FFF2-40B4-BE49-F238E27FC236}">
                <a16:creationId xmlns:a16="http://schemas.microsoft.com/office/drawing/2014/main" id="{BDB788A1-71AD-4CF6-A840-57087D5B923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65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1A1D5B-4BEB-96D4-9BB6-EF07290C2068}"/>
              </a:ext>
            </a:extLst>
          </p:cNvPr>
          <p:cNvSpPr>
            <a:spLocks noGrp="1"/>
          </p:cNvSpPr>
          <p:nvPr>
            <p:ph type="title"/>
          </p:nvPr>
        </p:nvSpPr>
        <p:spPr/>
        <p:txBody>
          <a:bodyPr/>
          <a:lstStyle/>
          <a:p>
            <a:r>
              <a:rPr lang="en-US"/>
              <a:t>Autologous HCTs in the US by Race and Ethnicity</a:t>
            </a:r>
            <a:endParaRPr lang="en-US" dirty="0"/>
          </a:p>
        </p:txBody>
      </p:sp>
      <p:pic>
        <p:nvPicPr>
          <p:cNvPr id="3" name="Picture 2">
            <a:extLst>
              <a:ext uri="{FF2B5EF4-FFF2-40B4-BE49-F238E27FC236}">
                <a16:creationId xmlns:a16="http://schemas.microsoft.com/office/drawing/2014/main" id="{97D096D8-9FD2-EBB1-027F-D7421AA539F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714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3D337C-92AE-553D-306C-A0AF87B597F8}"/>
              </a:ext>
            </a:extLst>
          </p:cNvPr>
          <p:cNvSpPr>
            <a:spLocks noGrp="1"/>
          </p:cNvSpPr>
          <p:nvPr>
            <p:ph type="title"/>
          </p:nvPr>
        </p:nvSpPr>
        <p:spPr/>
        <p:txBody>
          <a:bodyPr/>
          <a:lstStyle/>
          <a:p>
            <a:r>
              <a:rPr lang="en-US"/>
              <a:t>Number of 1st CAR-T Infusions Reported to CIBMTR in the US</a:t>
            </a:r>
            <a:endParaRPr lang="en-US" dirty="0"/>
          </a:p>
        </p:txBody>
      </p:sp>
      <p:pic>
        <p:nvPicPr>
          <p:cNvPr id="3" name="Picture 2">
            <a:extLst>
              <a:ext uri="{FF2B5EF4-FFF2-40B4-BE49-F238E27FC236}">
                <a16:creationId xmlns:a16="http://schemas.microsoft.com/office/drawing/2014/main" id="{E109D449-1DE6-7905-2655-8FB76EB347F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65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5E8BDC-3C2F-1FD3-1F37-516B8A310334}"/>
              </a:ext>
            </a:extLst>
          </p:cNvPr>
          <p:cNvSpPr>
            <a:spLocks noGrp="1"/>
          </p:cNvSpPr>
          <p:nvPr>
            <p:ph type="title"/>
          </p:nvPr>
        </p:nvSpPr>
        <p:spPr/>
        <p:txBody>
          <a:bodyPr/>
          <a:lstStyle/>
          <a:p>
            <a:r>
              <a:rPr lang="en-US"/>
              <a:t>CAR-T Infusion Product Type in the US by Race and Ethnicity</a:t>
            </a:r>
            <a:endParaRPr lang="en-US" dirty="0"/>
          </a:p>
        </p:txBody>
      </p:sp>
      <p:pic>
        <p:nvPicPr>
          <p:cNvPr id="3" name="Picture 2">
            <a:extLst>
              <a:ext uri="{FF2B5EF4-FFF2-40B4-BE49-F238E27FC236}">
                <a16:creationId xmlns:a16="http://schemas.microsoft.com/office/drawing/2014/main" id="{3C6547AD-CBA3-BBC2-956D-19BC8F82E5A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127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315F4D1-9638-1A57-9F72-3A203B058203}"/>
              </a:ext>
            </a:extLst>
          </p:cNvPr>
          <p:cNvSpPr>
            <a:spLocks noGrp="1"/>
          </p:cNvSpPr>
          <p:nvPr>
            <p:ph type="title"/>
          </p:nvPr>
        </p:nvSpPr>
        <p:spPr/>
        <p:txBody>
          <a:bodyPr/>
          <a:lstStyle/>
          <a:p>
            <a:r>
              <a:rPr lang="en-US" sz="2700"/>
              <a:t>Trends in Survival after </a:t>
            </a:r>
            <a:r>
              <a:rPr lang="en-US"/>
              <a:t>Allogeneic</a:t>
            </a:r>
            <a:r>
              <a:rPr lang="en-US" sz="2700"/>
              <a:t> HCTs, in the US, 2001-2021</a:t>
            </a:r>
            <a:endParaRPr lang="en-US" sz="2700" dirty="0"/>
          </a:p>
        </p:txBody>
      </p:sp>
      <p:pic>
        <p:nvPicPr>
          <p:cNvPr id="3" name="Picture 2">
            <a:extLst>
              <a:ext uri="{FF2B5EF4-FFF2-40B4-BE49-F238E27FC236}">
                <a16:creationId xmlns:a16="http://schemas.microsoft.com/office/drawing/2014/main" id="{48E95F2C-C252-D25F-777F-F61820DEAD4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02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C12832D-E644-3DC6-DB35-B762A7F9CCAC}"/>
              </a:ext>
            </a:extLst>
          </p:cNvPr>
          <p:cNvSpPr>
            <a:spLocks noGrp="1"/>
          </p:cNvSpPr>
          <p:nvPr>
            <p:ph type="title"/>
          </p:nvPr>
        </p:nvSpPr>
        <p:spPr/>
        <p:txBody>
          <a:bodyPr/>
          <a:lstStyle/>
          <a:p>
            <a:r>
              <a:rPr lang="en-US"/>
              <a:t>Trends in Survival after Autologous HCTs, in the US, 2001-2021</a:t>
            </a:r>
            <a:endParaRPr lang="en-US" dirty="0"/>
          </a:p>
        </p:txBody>
      </p:sp>
      <p:pic>
        <p:nvPicPr>
          <p:cNvPr id="3" name="Picture 2">
            <a:extLst>
              <a:ext uri="{FF2B5EF4-FFF2-40B4-BE49-F238E27FC236}">
                <a16:creationId xmlns:a16="http://schemas.microsoft.com/office/drawing/2014/main" id="{F9B693E9-9A62-D53F-19FB-BB6DFDB42B3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15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142A51-32DF-927E-542C-BB06B9F0F42C}"/>
              </a:ext>
            </a:extLst>
          </p:cNvPr>
          <p:cNvSpPr>
            <a:spLocks noGrp="1"/>
          </p:cNvSpPr>
          <p:nvPr>
            <p:ph type="title"/>
          </p:nvPr>
        </p:nvSpPr>
        <p:spPr/>
        <p:txBody>
          <a:bodyPr>
            <a:normAutofit fontScale="90000"/>
          </a:bodyPr>
          <a:lstStyle/>
          <a:p>
            <a:r>
              <a:rPr lang="en-US"/>
              <a:t>Survival after Allogeneic HCTs for Acute Myeloid Leukemia, Using Matched Donors in the US, 2016-2021, Adults</a:t>
            </a:r>
            <a:endParaRPr lang="en-US" dirty="0"/>
          </a:p>
        </p:txBody>
      </p:sp>
      <p:pic>
        <p:nvPicPr>
          <p:cNvPr id="3" name="Picture 2">
            <a:extLst>
              <a:ext uri="{FF2B5EF4-FFF2-40B4-BE49-F238E27FC236}">
                <a16:creationId xmlns:a16="http://schemas.microsoft.com/office/drawing/2014/main" id="{98AE0351-A0ED-7B86-8B7B-36AF66DBB13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990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15FB15-6EEA-4161-97DC-9490055068C0}"/>
              </a:ext>
            </a:extLst>
          </p:cNvPr>
          <p:cNvSpPr>
            <a:spLocks noGrp="1"/>
          </p:cNvSpPr>
          <p:nvPr>
            <p:ph type="title"/>
          </p:nvPr>
        </p:nvSpPr>
        <p:spPr/>
        <p:txBody>
          <a:bodyPr>
            <a:normAutofit fontScale="90000"/>
          </a:bodyPr>
          <a:lstStyle/>
          <a:p>
            <a:r>
              <a:rPr lang="en-US"/>
              <a:t>Survival after Allogeneic HCTs for Acute Myeloid Leukemia, Using Mismatched Donors in the US, 2016-2021, Adults</a:t>
            </a:r>
            <a:endParaRPr lang="en-US" dirty="0"/>
          </a:p>
        </p:txBody>
      </p:sp>
      <p:pic>
        <p:nvPicPr>
          <p:cNvPr id="3" name="Picture 2">
            <a:extLst>
              <a:ext uri="{FF2B5EF4-FFF2-40B4-BE49-F238E27FC236}">
                <a16:creationId xmlns:a16="http://schemas.microsoft.com/office/drawing/2014/main" id="{8C5CBA43-17F1-0514-30FE-3460432B7B0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16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CA401F8-D187-852E-22BB-D7A0DC743D93}"/>
              </a:ext>
            </a:extLst>
          </p:cNvPr>
          <p:cNvSpPr>
            <a:spLocks noGrp="1"/>
          </p:cNvSpPr>
          <p:nvPr>
            <p:ph type="title"/>
          </p:nvPr>
        </p:nvSpPr>
        <p:spPr/>
        <p:txBody>
          <a:bodyPr>
            <a:normAutofit fontScale="90000"/>
          </a:bodyPr>
          <a:lstStyle/>
          <a:p>
            <a:r>
              <a:rPr lang="en-US"/>
              <a:t>Survival after Allogeneic HCTs for Acute Myeloid Leukemia in the US, 2016-2021, Pediatrics</a:t>
            </a:r>
            <a:endParaRPr lang="en-US" dirty="0"/>
          </a:p>
        </p:txBody>
      </p:sp>
      <p:pic>
        <p:nvPicPr>
          <p:cNvPr id="3" name="Picture 2">
            <a:extLst>
              <a:ext uri="{FF2B5EF4-FFF2-40B4-BE49-F238E27FC236}">
                <a16:creationId xmlns:a16="http://schemas.microsoft.com/office/drawing/2014/main" id="{5C1BFD14-3FF7-92D7-4C87-4BCDF692B4F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42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FC2AF82-E2F8-0EE5-0362-C85EB0C5968D}"/>
              </a:ext>
            </a:extLst>
          </p:cNvPr>
          <p:cNvSpPr>
            <a:spLocks noGrp="1"/>
          </p:cNvSpPr>
          <p:nvPr>
            <p:ph type="title"/>
          </p:nvPr>
        </p:nvSpPr>
        <p:spPr/>
        <p:txBody>
          <a:bodyPr>
            <a:normAutofit fontScale="90000"/>
          </a:bodyPr>
          <a:lstStyle/>
          <a:p>
            <a:r>
              <a:rPr lang="en-US"/>
              <a:t>Survival after Allogeneic HCTs for Myelodysplastic Syndromes, Using Matched Donors in the US, 2016-2021, Adults</a:t>
            </a:r>
            <a:endParaRPr lang="en-US" dirty="0"/>
          </a:p>
        </p:txBody>
      </p:sp>
      <p:pic>
        <p:nvPicPr>
          <p:cNvPr id="3" name="Picture 2">
            <a:extLst>
              <a:ext uri="{FF2B5EF4-FFF2-40B4-BE49-F238E27FC236}">
                <a16:creationId xmlns:a16="http://schemas.microsoft.com/office/drawing/2014/main" id="{45F50259-397B-1C84-063A-921C84F28A9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2554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943859-D971-91B3-F9E6-548199E85049}"/>
              </a:ext>
            </a:extLst>
          </p:cNvPr>
          <p:cNvSpPr>
            <a:spLocks noGrp="1"/>
          </p:cNvSpPr>
          <p:nvPr>
            <p:ph type="title"/>
          </p:nvPr>
        </p:nvSpPr>
        <p:spPr/>
        <p:txBody>
          <a:bodyPr>
            <a:normAutofit fontScale="90000"/>
          </a:bodyPr>
          <a:lstStyle/>
          <a:p>
            <a:r>
              <a:rPr lang="en-US"/>
              <a:t>Survival after Allogeneic HCTs for Myelodysplastic Syndromes, Using Mismatched Donors in the US, 2016-2021, Adults</a:t>
            </a:r>
            <a:endParaRPr lang="en-US" dirty="0"/>
          </a:p>
        </p:txBody>
      </p:sp>
      <p:pic>
        <p:nvPicPr>
          <p:cNvPr id="3" name="Picture 2">
            <a:extLst>
              <a:ext uri="{FF2B5EF4-FFF2-40B4-BE49-F238E27FC236}">
                <a16:creationId xmlns:a16="http://schemas.microsoft.com/office/drawing/2014/main" id="{3799CD49-8825-5747-C1B7-506FC978F62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976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83B5E5E-6D80-48CE-F671-235C9E7EF593}"/>
              </a:ext>
            </a:extLst>
          </p:cNvPr>
          <p:cNvSpPr>
            <a:spLocks noGrp="1"/>
          </p:cNvSpPr>
          <p:nvPr>
            <p:ph type="title"/>
          </p:nvPr>
        </p:nvSpPr>
        <p:spPr/>
        <p:txBody>
          <a:bodyPr>
            <a:normAutofit fontScale="90000"/>
          </a:bodyPr>
          <a:lstStyle/>
          <a:p>
            <a:r>
              <a:rPr lang="en-US"/>
              <a:t>Survival after Allogeneic HCTs for Myeloproliferative Neoplasms, Using Matched Donors in the US, 2016-2021, Adults</a:t>
            </a:r>
            <a:endParaRPr lang="en-US" dirty="0"/>
          </a:p>
        </p:txBody>
      </p:sp>
      <p:pic>
        <p:nvPicPr>
          <p:cNvPr id="3" name="Picture 2">
            <a:extLst>
              <a:ext uri="{FF2B5EF4-FFF2-40B4-BE49-F238E27FC236}">
                <a16:creationId xmlns:a16="http://schemas.microsoft.com/office/drawing/2014/main" id="{1C8B8F6C-44B4-50EF-8226-14A1F5D57C5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191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E6C40C-FC74-6489-2B55-F622BFB130D0}"/>
              </a:ext>
            </a:extLst>
          </p:cNvPr>
          <p:cNvSpPr>
            <a:spLocks noGrp="1"/>
          </p:cNvSpPr>
          <p:nvPr>
            <p:ph type="title"/>
          </p:nvPr>
        </p:nvSpPr>
        <p:spPr/>
        <p:txBody>
          <a:bodyPr>
            <a:normAutofit fontScale="90000"/>
          </a:bodyPr>
          <a:lstStyle/>
          <a:p>
            <a:r>
              <a:rPr lang="en-US"/>
              <a:t>Survival after Allogeneic HCTs for Acute Lymphoblastic Leukemia, Using Matched Donors in the US, 2016-2021, Adults</a:t>
            </a:r>
            <a:endParaRPr lang="en-US" dirty="0"/>
          </a:p>
        </p:txBody>
      </p:sp>
      <p:pic>
        <p:nvPicPr>
          <p:cNvPr id="3" name="Picture 2">
            <a:extLst>
              <a:ext uri="{FF2B5EF4-FFF2-40B4-BE49-F238E27FC236}">
                <a16:creationId xmlns:a16="http://schemas.microsoft.com/office/drawing/2014/main" id="{7DE28434-514D-E5A9-0F58-AA8511E04B6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01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3058D5-145F-67A2-89F9-52F3F4B94427}"/>
              </a:ext>
            </a:extLst>
          </p:cNvPr>
          <p:cNvSpPr>
            <a:spLocks noGrp="1"/>
          </p:cNvSpPr>
          <p:nvPr>
            <p:ph type="title"/>
          </p:nvPr>
        </p:nvSpPr>
        <p:spPr/>
        <p:txBody>
          <a:bodyPr/>
          <a:lstStyle/>
          <a:p>
            <a:r>
              <a:rPr lang="en-US"/>
              <a:t>Number of Allogeneic HCTs in the US by Donor Type</a:t>
            </a:r>
            <a:endParaRPr lang="en-US" dirty="0"/>
          </a:p>
        </p:txBody>
      </p:sp>
      <p:pic>
        <p:nvPicPr>
          <p:cNvPr id="3" name="Picture 2">
            <a:extLst>
              <a:ext uri="{FF2B5EF4-FFF2-40B4-BE49-F238E27FC236}">
                <a16:creationId xmlns:a16="http://schemas.microsoft.com/office/drawing/2014/main" id="{EC16E890-15EA-4007-7313-339109C6FB3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288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F7A4A1-0996-7F61-0A7C-92D4760D5619}"/>
              </a:ext>
            </a:extLst>
          </p:cNvPr>
          <p:cNvSpPr>
            <a:spLocks noGrp="1"/>
          </p:cNvSpPr>
          <p:nvPr>
            <p:ph type="title"/>
          </p:nvPr>
        </p:nvSpPr>
        <p:spPr/>
        <p:txBody>
          <a:bodyPr>
            <a:normAutofit fontScale="90000"/>
          </a:bodyPr>
          <a:lstStyle/>
          <a:p>
            <a:r>
              <a:rPr lang="en-US"/>
              <a:t>Survival after Allogeneic HCTs for Acute Lymphoblastic Leukemia, Using Haplo Donors in the US, 2016-2021, Adults</a:t>
            </a:r>
            <a:endParaRPr lang="en-US" dirty="0"/>
          </a:p>
        </p:txBody>
      </p:sp>
      <p:pic>
        <p:nvPicPr>
          <p:cNvPr id="3" name="Picture 2">
            <a:extLst>
              <a:ext uri="{FF2B5EF4-FFF2-40B4-BE49-F238E27FC236}">
                <a16:creationId xmlns:a16="http://schemas.microsoft.com/office/drawing/2014/main" id="{A71D8921-205C-E74E-EF10-36DA6780B3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8110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A71C9A-1539-0298-8D07-6028A76A9A79}"/>
              </a:ext>
            </a:extLst>
          </p:cNvPr>
          <p:cNvSpPr>
            <a:spLocks noGrp="1"/>
          </p:cNvSpPr>
          <p:nvPr>
            <p:ph type="title"/>
          </p:nvPr>
        </p:nvSpPr>
        <p:spPr/>
        <p:txBody>
          <a:bodyPr>
            <a:normAutofit fontScale="90000"/>
          </a:bodyPr>
          <a:lstStyle/>
          <a:p>
            <a:r>
              <a:rPr lang="en-US"/>
              <a:t>Survival after Allogeneic HCTs for Acute Lymphoblastic Leukemia in the US, 2016-2021, Pediatrics</a:t>
            </a:r>
            <a:endParaRPr lang="en-US" dirty="0"/>
          </a:p>
        </p:txBody>
      </p:sp>
      <p:pic>
        <p:nvPicPr>
          <p:cNvPr id="3" name="Picture 2">
            <a:extLst>
              <a:ext uri="{FF2B5EF4-FFF2-40B4-BE49-F238E27FC236}">
                <a16:creationId xmlns:a16="http://schemas.microsoft.com/office/drawing/2014/main" id="{C0344708-C7D7-02A8-A429-ECE2E8F16BF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0787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622F448-130C-364B-A34A-81C51BACB3AF}"/>
              </a:ext>
            </a:extLst>
          </p:cNvPr>
          <p:cNvSpPr>
            <a:spLocks noGrp="1"/>
          </p:cNvSpPr>
          <p:nvPr>
            <p:ph type="title"/>
          </p:nvPr>
        </p:nvSpPr>
        <p:spPr/>
        <p:txBody>
          <a:bodyPr/>
          <a:lstStyle/>
          <a:p>
            <a:r>
              <a:rPr lang="en-US"/>
              <a:t>Survival after Allogeneic HCTs for Severe Aplastic Anemia, in the US, 2016-2021</a:t>
            </a:r>
            <a:endParaRPr lang="en-US" dirty="0"/>
          </a:p>
        </p:txBody>
      </p:sp>
      <p:pic>
        <p:nvPicPr>
          <p:cNvPr id="3" name="Picture 2">
            <a:extLst>
              <a:ext uri="{FF2B5EF4-FFF2-40B4-BE49-F238E27FC236}">
                <a16:creationId xmlns:a16="http://schemas.microsoft.com/office/drawing/2014/main" id="{FDE898B9-1025-BD09-29BA-6B9B591C10B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26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CF7612-F316-E196-4A47-1475CE3CF9CE}"/>
              </a:ext>
            </a:extLst>
          </p:cNvPr>
          <p:cNvSpPr>
            <a:spLocks noGrp="1"/>
          </p:cNvSpPr>
          <p:nvPr>
            <p:ph type="title"/>
          </p:nvPr>
        </p:nvSpPr>
        <p:spPr/>
        <p:txBody>
          <a:bodyPr/>
          <a:lstStyle/>
          <a:p>
            <a:r>
              <a:rPr lang="en-US"/>
              <a:t>Survival after Allogeneic HCTs for Sickle Cell Disease in the US, 2016-2021, Pediatrics</a:t>
            </a:r>
            <a:endParaRPr lang="en-US" dirty="0"/>
          </a:p>
        </p:txBody>
      </p:sp>
      <p:pic>
        <p:nvPicPr>
          <p:cNvPr id="3" name="Picture 2">
            <a:extLst>
              <a:ext uri="{FF2B5EF4-FFF2-40B4-BE49-F238E27FC236}">
                <a16:creationId xmlns:a16="http://schemas.microsoft.com/office/drawing/2014/main" id="{C2E00F45-B59E-964A-F845-B92CC1605A2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496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0064640-9341-80BF-ED97-CECC873398BE}"/>
              </a:ext>
            </a:extLst>
          </p:cNvPr>
          <p:cNvSpPr>
            <a:spLocks noGrp="1"/>
          </p:cNvSpPr>
          <p:nvPr>
            <p:ph type="title"/>
          </p:nvPr>
        </p:nvSpPr>
        <p:spPr/>
        <p:txBody>
          <a:bodyPr/>
          <a:lstStyle/>
          <a:p>
            <a:r>
              <a:rPr lang="en-US"/>
              <a:t>Survival after HCTs for Primary Immune Deficiency in the US, 2016-2021, Pediatrics</a:t>
            </a:r>
            <a:endParaRPr lang="en-US" dirty="0"/>
          </a:p>
        </p:txBody>
      </p:sp>
      <p:pic>
        <p:nvPicPr>
          <p:cNvPr id="3" name="Picture 2">
            <a:extLst>
              <a:ext uri="{FF2B5EF4-FFF2-40B4-BE49-F238E27FC236}">
                <a16:creationId xmlns:a16="http://schemas.microsoft.com/office/drawing/2014/main" id="{5BDCE8A7-29AC-A48D-6FE8-E2A556931D7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214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3C011C-846F-B8CB-DB39-BA7DEB8BF0D0}"/>
              </a:ext>
            </a:extLst>
          </p:cNvPr>
          <p:cNvSpPr>
            <a:spLocks noGrp="1"/>
          </p:cNvSpPr>
          <p:nvPr>
            <p:ph type="title"/>
          </p:nvPr>
        </p:nvSpPr>
        <p:spPr/>
        <p:txBody>
          <a:bodyPr/>
          <a:lstStyle/>
          <a:p>
            <a:r>
              <a:rPr lang="en-US"/>
              <a:t>Survival after Autologous or Allogeneic HCTs for Hodgkin Lymphoma, in the US, 2016-2021</a:t>
            </a:r>
            <a:endParaRPr lang="en-US" dirty="0"/>
          </a:p>
        </p:txBody>
      </p:sp>
      <p:pic>
        <p:nvPicPr>
          <p:cNvPr id="3" name="Picture 2">
            <a:extLst>
              <a:ext uri="{FF2B5EF4-FFF2-40B4-BE49-F238E27FC236}">
                <a16:creationId xmlns:a16="http://schemas.microsoft.com/office/drawing/2014/main" id="{F8BD545F-94B7-F03F-ECEF-343B0D75E73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0870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696F49-324B-D159-E086-7004BBF4067A}"/>
              </a:ext>
            </a:extLst>
          </p:cNvPr>
          <p:cNvSpPr>
            <a:spLocks noGrp="1"/>
          </p:cNvSpPr>
          <p:nvPr>
            <p:ph type="title"/>
          </p:nvPr>
        </p:nvSpPr>
        <p:spPr/>
        <p:txBody>
          <a:bodyPr>
            <a:normAutofit fontScale="90000"/>
          </a:bodyPr>
          <a:lstStyle/>
          <a:p>
            <a:r>
              <a:rPr lang="en-US"/>
              <a:t>Survival after Autologous or Allogeneic HCTs for Follicular Lymphoma, in the US, 2016-2021</a:t>
            </a:r>
            <a:endParaRPr lang="en-US" dirty="0"/>
          </a:p>
        </p:txBody>
      </p:sp>
      <p:pic>
        <p:nvPicPr>
          <p:cNvPr id="3" name="Picture 2">
            <a:extLst>
              <a:ext uri="{FF2B5EF4-FFF2-40B4-BE49-F238E27FC236}">
                <a16:creationId xmlns:a16="http://schemas.microsoft.com/office/drawing/2014/main" id="{4C614E96-9B43-E50F-9942-E35986D640E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86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C324EF-6866-6677-6CCE-33F32567E475}"/>
              </a:ext>
            </a:extLst>
          </p:cNvPr>
          <p:cNvSpPr>
            <a:spLocks noGrp="1"/>
          </p:cNvSpPr>
          <p:nvPr>
            <p:ph type="title"/>
          </p:nvPr>
        </p:nvSpPr>
        <p:spPr/>
        <p:txBody>
          <a:bodyPr/>
          <a:lstStyle/>
          <a:p>
            <a:r>
              <a:rPr lang="en-US" sz="2600"/>
              <a:t>Survival after First Autologous HCTs for Multiple Myeloma and Amyloidosis, in the US, 2016-2021</a:t>
            </a:r>
            <a:endParaRPr lang="en-US" sz="2600" dirty="0"/>
          </a:p>
        </p:txBody>
      </p:sp>
      <p:pic>
        <p:nvPicPr>
          <p:cNvPr id="3" name="Picture 2">
            <a:extLst>
              <a:ext uri="{FF2B5EF4-FFF2-40B4-BE49-F238E27FC236}">
                <a16:creationId xmlns:a16="http://schemas.microsoft.com/office/drawing/2014/main" id="{B7B85AE3-6B57-EFF5-2B11-6D2A68FD309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527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95A87CA-E755-3B01-59BA-A9196118E2E2}"/>
              </a:ext>
            </a:extLst>
          </p:cNvPr>
          <p:cNvSpPr>
            <a:spLocks noGrp="1"/>
          </p:cNvSpPr>
          <p:nvPr>
            <p:ph type="title"/>
          </p:nvPr>
        </p:nvSpPr>
        <p:spPr/>
        <p:txBody>
          <a:bodyPr/>
          <a:lstStyle/>
          <a:p>
            <a:r>
              <a:rPr lang="en-US"/>
              <a:t>Survival after First CAR-T Infusion for DLBCL, in the US, 2016-2021</a:t>
            </a:r>
            <a:endParaRPr lang="en-US" dirty="0"/>
          </a:p>
        </p:txBody>
      </p:sp>
      <p:pic>
        <p:nvPicPr>
          <p:cNvPr id="3" name="Picture 2">
            <a:extLst>
              <a:ext uri="{FF2B5EF4-FFF2-40B4-BE49-F238E27FC236}">
                <a16:creationId xmlns:a16="http://schemas.microsoft.com/office/drawing/2014/main" id="{1591A005-34D5-8DE5-295F-E6E51694572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902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BF310C-5ED6-69B2-7945-D3F1030F244C}"/>
              </a:ext>
            </a:extLst>
          </p:cNvPr>
          <p:cNvSpPr>
            <a:spLocks noGrp="1"/>
          </p:cNvSpPr>
          <p:nvPr>
            <p:ph type="title"/>
          </p:nvPr>
        </p:nvSpPr>
        <p:spPr/>
        <p:txBody>
          <a:bodyPr>
            <a:normAutofit fontScale="90000"/>
          </a:bodyPr>
          <a:lstStyle/>
          <a:p>
            <a:r>
              <a:rPr lang="en-US"/>
              <a:t>Survival after First CAR-T Infusion for Acute Lymphoblastic Leukemia, in the US, 2016-2021</a:t>
            </a:r>
            <a:endParaRPr lang="en-US" dirty="0"/>
          </a:p>
        </p:txBody>
      </p:sp>
      <p:pic>
        <p:nvPicPr>
          <p:cNvPr id="3" name="Picture 2">
            <a:extLst>
              <a:ext uri="{FF2B5EF4-FFF2-40B4-BE49-F238E27FC236}">
                <a16:creationId xmlns:a16="http://schemas.microsoft.com/office/drawing/2014/main" id="{9BEFD750-0F7F-59FF-2B18-431D370A905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633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A510EE-F728-702A-FC4D-238B8128A882}"/>
              </a:ext>
            </a:extLst>
          </p:cNvPr>
          <p:cNvSpPr>
            <a:spLocks noGrp="1"/>
          </p:cNvSpPr>
          <p:nvPr>
            <p:ph type="title"/>
          </p:nvPr>
        </p:nvSpPr>
        <p:spPr/>
        <p:txBody>
          <a:bodyPr/>
          <a:lstStyle/>
          <a:p>
            <a:r>
              <a:rPr lang="en-US"/>
              <a:t>Relative Proportion of Allogeneic HCTs in the US by Donor Type</a:t>
            </a:r>
            <a:endParaRPr lang="en-US" dirty="0"/>
          </a:p>
        </p:txBody>
      </p:sp>
      <p:pic>
        <p:nvPicPr>
          <p:cNvPr id="3" name="Picture 2">
            <a:extLst>
              <a:ext uri="{FF2B5EF4-FFF2-40B4-BE49-F238E27FC236}">
                <a16:creationId xmlns:a16="http://schemas.microsoft.com/office/drawing/2014/main" id="{C82F0E54-8AA5-363F-7C34-69715056421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02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F39C16-77CF-C4D0-7F4E-09C08C0947E5}"/>
              </a:ext>
            </a:extLst>
          </p:cNvPr>
          <p:cNvSpPr>
            <a:spLocks noGrp="1"/>
          </p:cNvSpPr>
          <p:nvPr>
            <p:ph type="title"/>
          </p:nvPr>
        </p:nvSpPr>
        <p:spPr/>
        <p:txBody>
          <a:bodyPr/>
          <a:lstStyle/>
          <a:p>
            <a:r>
              <a:rPr lang="en-US"/>
              <a:t>Number of Allogeneic HCTs in the US by Donor Type, Adults</a:t>
            </a:r>
            <a:endParaRPr lang="en-US" dirty="0"/>
          </a:p>
        </p:txBody>
      </p:sp>
      <p:pic>
        <p:nvPicPr>
          <p:cNvPr id="3" name="Picture 2">
            <a:extLst>
              <a:ext uri="{FF2B5EF4-FFF2-40B4-BE49-F238E27FC236}">
                <a16:creationId xmlns:a16="http://schemas.microsoft.com/office/drawing/2014/main" id="{89661FD8-5AA5-ECC4-E887-C14295EAE96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44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2922EC-C34F-DEF2-AA36-2F0B99C3768B}"/>
              </a:ext>
            </a:extLst>
          </p:cNvPr>
          <p:cNvSpPr>
            <a:spLocks noGrp="1"/>
          </p:cNvSpPr>
          <p:nvPr>
            <p:ph type="title"/>
          </p:nvPr>
        </p:nvSpPr>
        <p:spPr/>
        <p:txBody>
          <a:bodyPr/>
          <a:lstStyle/>
          <a:p>
            <a:r>
              <a:rPr lang="en-US"/>
              <a:t>Number of Allogeneic HCTs in the US by Donor Type, Pediatrics</a:t>
            </a:r>
            <a:endParaRPr lang="en-US" dirty="0"/>
          </a:p>
        </p:txBody>
      </p:sp>
      <p:pic>
        <p:nvPicPr>
          <p:cNvPr id="3" name="Picture 2">
            <a:extLst>
              <a:ext uri="{FF2B5EF4-FFF2-40B4-BE49-F238E27FC236}">
                <a16:creationId xmlns:a16="http://schemas.microsoft.com/office/drawing/2014/main" id="{8205D9BB-B9A2-617D-CBE9-126EA4054F8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423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81FCA4-D874-D862-09FF-BEB119D8213F}"/>
              </a:ext>
            </a:extLst>
          </p:cNvPr>
          <p:cNvSpPr>
            <a:spLocks noGrp="1"/>
          </p:cNvSpPr>
          <p:nvPr>
            <p:ph type="title"/>
          </p:nvPr>
        </p:nvSpPr>
        <p:spPr/>
        <p:txBody>
          <a:bodyPr/>
          <a:lstStyle/>
          <a:p>
            <a:r>
              <a:rPr lang="en-US"/>
              <a:t>Number of Haplo HCTs in the US by Disease Type, Pediatrics</a:t>
            </a:r>
            <a:endParaRPr lang="en-US" dirty="0"/>
          </a:p>
        </p:txBody>
      </p:sp>
      <p:pic>
        <p:nvPicPr>
          <p:cNvPr id="3" name="Picture 2">
            <a:extLst>
              <a:ext uri="{FF2B5EF4-FFF2-40B4-BE49-F238E27FC236}">
                <a16:creationId xmlns:a16="http://schemas.microsoft.com/office/drawing/2014/main" id="{5E6D6010-988D-7D71-4D02-29A76B9196F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624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5554</Words>
  <Application>Microsoft Office PowerPoint</Application>
  <PresentationFormat>Widescreen</PresentationFormat>
  <Paragraphs>368</Paragraphs>
  <Slides>59</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Verdana</vt:lpstr>
      <vt:lpstr>Office Theme</vt:lpstr>
      <vt:lpstr>PowerPoint Presentation</vt:lpstr>
      <vt:lpstr>Table of Contents</vt:lpstr>
      <vt:lpstr>Number of 1st HCTs Reported to CIBMTR in the US</vt:lpstr>
      <vt:lpstr>Number of 1st CAR-T Infusions Reported to CIBMTR in the US</vt:lpstr>
      <vt:lpstr>Number of Allogeneic HCTs in the US by Donor Type</vt:lpstr>
      <vt:lpstr>Relative Proportion of Allogeneic HCTs in the US by Donor Type</vt:lpstr>
      <vt:lpstr>Number of Allogeneic HCTs in the US by Donor Type, Adults</vt:lpstr>
      <vt:lpstr>Number of Allogeneic HCTs in the US by Donor Type, Pediatrics</vt:lpstr>
      <vt:lpstr>Number of Haplo HCTs in the US by Disease Type, Pediatrics</vt:lpstr>
      <vt:lpstr>Relative Proportion of Allogeneic HCTs by Donor Types in the US by Recipient Age, 2019-2022</vt:lpstr>
      <vt:lpstr>Recipient Age of Allogeneic HCTs in the US</vt:lpstr>
      <vt:lpstr>Recipient Age of Autologous HCTs in the US</vt:lpstr>
      <vt:lpstr>Comorbidity Index in Allogeneic HCTs in the US by Recipient Age, 2019-2022</vt:lpstr>
      <vt:lpstr>Comorbidity Index in Allogeneic HCTs in the US by Conditioning Intensity, 2019-2022</vt:lpstr>
      <vt:lpstr>Number of Allogeneic HCTs in the US by Graft Source, Adults</vt:lpstr>
      <vt:lpstr>Number of Allogeneic HCTs in the US by Graft Source, Pediatrics</vt:lpstr>
      <vt:lpstr>GVHD Prophylaxis of Matched Related Donor HCTs in the US, Adults</vt:lpstr>
      <vt:lpstr>GVHD Prophylaxis of Matched Unrelated Donor HCTs in the US, Adults</vt:lpstr>
      <vt:lpstr>GVHD Prophylaxis of Haplo Donor HCTs in the US, Adults</vt:lpstr>
      <vt:lpstr>GVHD Prophylaxis of Mismatched Unrelated Donor HCTs in the US, Adults</vt:lpstr>
      <vt:lpstr>GVHD Prophylaxis of Matched Related Donor HCTs in the US, Pediatrics</vt:lpstr>
      <vt:lpstr>GVHD Prophylaxis of Matched Unrelated Donor HCTs in the US, Pediatrics</vt:lpstr>
      <vt:lpstr>GVHD Prophylaxis of Haplo Donor HCTs in the US, Pediatrics</vt:lpstr>
      <vt:lpstr>GVHD Prophylaxis of Mismatched Unrelated Donor HCTs in the US, Pediatrics</vt:lpstr>
      <vt:lpstr>Number of HCTs by Indications in the US, 2022, Adult</vt:lpstr>
      <vt:lpstr>Relative Proportion of Multiple Myeloma Treatment by Type in the US</vt:lpstr>
      <vt:lpstr>Relative Proportion of Lymphoma Treatment by Type in the US</vt:lpstr>
      <vt:lpstr>Number of HCTs by Indications in the US, 2022, Pediatrics</vt:lpstr>
      <vt:lpstr>Number of CAR-T Infusions by Indication in the US Annually</vt:lpstr>
      <vt:lpstr>PowerPoint Presentation</vt:lpstr>
      <vt:lpstr>Infusions with Commercial CAR-T Cell Products in the US, 2016-2022</vt:lpstr>
      <vt:lpstr>Trends in the use of CAR-T Infusions with Prior Allogeneic HCT for Acute Lymphoblastic Leukemia </vt:lpstr>
      <vt:lpstr>Causes of Death after Allogeneic HCTs in the US, 2012-2022</vt:lpstr>
      <vt:lpstr>Causes of Death after Autologous HCTs in the US, 2012-2022</vt:lpstr>
      <vt:lpstr>Common Conditioning Regimens in Acute Myeloid Leukemia and Myelodysplastic Syndromes/Myeloproliferative Neoplasms Allogeneic HCTs in the US, in Adults, 2019-2022</vt:lpstr>
      <vt:lpstr>Common Conditioning Regimens in Acute Lymphoblastic Leukemia  Allogeneic HCTs in the US, in Adults, 2019-2022</vt:lpstr>
      <vt:lpstr>Allogeneic HCTs in the US by Race and Ethnicity</vt:lpstr>
      <vt:lpstr>Allogeneic HCTs in the US by Race and Ethnicity and Donor Type, 2019-2022</vt:lpstr>
      <vt:lpstr>Autologous HCTs in the US by Race and Ethnicity</vt:lpstr>
      <vt:lpstr>CAR-T Infusion Product Type in the US by Race and Ethnicity</vt:lpstr>
      <vt:lpstr>Trends in Survival after Allogeneic HCTs, in the US, 2001-2021</vt:lpstr>
      <vt:lpstr>Trends in Survival after Autologous HCTs, in the US, 2001-2021</vt:lpstr>
      <vt:lpstr>Survival after Allogeneic HCTs for Acute Myeloid Leukemia, Using Matched Donors in the US, 2016-2021, Adults</vt:lpstr>
      <vt:lpstr>Survival after Allogeneic HCTs for Acute Myeloid Leukemia, Using Mismatched Donors in the US, 2016-2021, Adults</vt:lpstr>
      <vt:lpstr>Survival after Allogeneic HCTs for Acute Myeloid Leukemia in the US, 2016-2021, Pediatrics</vt:lpstr>
      <vt:lpstr>Survival after Allogeneic HCTs for Myelodysplastic Syndromes, Using Matched Donors in the US, 2016-2021, Adults</vt:lpstr>
      <vt:lpstr>Survival after Allogeneic HCTs for Myelodysplastic Syndromes, Using Mismatched Donors in the US, 2016-2021, Adults</vt:lpstr>
      <vt:lpstr>Survival after Allogeneic HCTs for Myeloproliferative Neoplasms, Using Matched Donors in the US, 2016-2021, Adults</vt:lpstr>
      <vt:lpstr>Survival after Allogeneic HCTs for Acute Lymphoblastic Leukemia, Using Matched Donors in the US, 2016-2021, Adults</vt:lpstr>
      <vt:lpstr>Survival after Allogeneic HCTs for Acute Lymphoblastic Leukemia, Using Haplo Donors in the US, 2016-2021, Adults</vt:lpstr>
      <vt:lpstr>Survival after Allogeneic HCTs for Acute Lymphoblastic Leukemia in the US, 2016-2021, Pediatrics</vt:lpstr>
      <vt:lpstr>Survival after Allogeneic HCTs for Severe Aplastic Anemia, in the US, 2016-2021</vt:lpstr>
      <vt:lpstr>Survival after Allogeneic HCTs for Sickle Cell Disease in the US, 2016-2021, Pediatrics</vt:lpstr>
      <vt:lpstr>Survival after HCTs for Primary Immune Deficiency in the US, 2016-2021, Pediatrics</vt:lpstr>
      <vt:lpstr>Survival after Autologous or Allogeneic HCTs for Hodgkin Lymphoma, in the US, 2016-2021</vt:lpstr>
      <vt:lpstr>Survival after Autologous or Allogeneic HCTs for Follicular Lymphoma, in the US, 2016-2021</vt:lpstr>
      <vt:lpstr>Survival after First Autologous HCTs for Multiple Myeloma and Amyloidosis, in the US, 2016-2021</vt:lpstr>
      <vt:lpstr>Survival after First CAR-T Infusion for DLBCL, in the US, 2016-2021</vt:lpstr>
      <vt:lpstr>Survival after First CAR-T Infusion for Acute Lymphoblastic Leukemia, in the US, 2016-2021</vt:lpstr>
    </vt:vector>
  </TitlesOfParts>
  <Company>Medical College of Wisconsin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Dunn</dc:creator>
  <cp:lastModifiedBy>Dunn, Renee</cp:lastModifiedBy>
  <cp:revision>6</cp:revision>
  <dcterms:created xsi:type="dcterms:W3CDTF">2024-05-31T16:39:19Z</dcterms:created>
  <dcterms:modified xsi:type="dcterms:W3CDTF">2024-06-26T16:41:06Z</dcterms:modified>
</cp:coreProperties>
</file>